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11.xml" ContentType="application/vnd.openxmlformats-officedocument.drawingml.chart+xml"/>
  <Override PartName="/ppt/drawings/drawing9.xml" ContentType="application/vnd.openxmlformats-officedocument.drawingml.chartshape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23"/>
  </p:notesMasterIdLst>
  <p:sldIdLst>
    <p:sldId id="256" r:id="rId3"/>
    <p:sldId id="257" r:id="rId4"/>
    <p:sldId id="258" r:id="rId5"/>
    <p:sldId id="261" r:id="rId6"/>
    <p:sldId id="275" r:id="rId7"/>
    <p:sldId id="262" r:id="rId8"/>
    <p:sldId id="263" r:id="rId9"/>
    <p:sldId id="264" r:id="rId10"/>
    <p:sldId id="265" r:id="rId11"/>
    <p:sldId id="266" r:id="rId12"/>
    <p:sldId id="267" r:id="rId13"/>
    <p:sldId id="268" r:id="rId14"/>
    <p:sldId id="269" r:id="rId15"/>
    <p:sldId id="276" r:id="rId16"/>
    <p:sldId id="270" r:id="rId17"/>
    <p:sldId id="271" r:id="rId18"/>
    <p:sldId id="273" r:id="rId19"/>
    <p:sldId id="274" r:id="rId20"/>
    <p:sldId id="279" r:id="rId21"/>
    <p:sldId id="278"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F71"/>
    <a:srgbClr val="AAD2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24" autoAdjust="0"/>
  </p:normalViewPr>
  <p:slideViewPr>
    <p:cSldViewPr snapToGrid="0">
      <p:cViewPr varScale="1">
        <p:scale>
          <a:sx n="95" d="100"/>
          <a:sy n="95" d="100"/>
        </p:scale>
        <p:origin x="46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1_GAI\Principal-LA%20Project\1_Final%20Report%20Figures\15-0615_Principal%20Report_Figures%20&amp;%20Tables_REVISE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1_GAI\Principal-LA%20Project\PPT2\15-0615_Principal%20Report_Figures%20&amp;%20Tables_REVISED.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F:\1_GAI\Principal-LA%20Project\PPT2\15-0615_Principal%20Report_Figures%20&amp;%20Tables_REVISED.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F:\1_GAI\Principal-LA%20Project\1_Final%20Report%20Figures\15-0615_Principal%20Report_Figures%20&amp;%20Tables_REVIS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AKASHIMA\Desktop\15-0615_Principal%20Report_Figures%20&amp;%20Tables_REVISED.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F:\1_GAI\Principal-LA%20Project\PPT2\15-0615_Principal%20Report_Figures%20&amp;%20Tables_REVISED.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1_GAI\Principal-LA%20Project\9_Pubic%20vs%20Private%20ROR\15-0414_ROR%20and%20Effective%20Converage.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F:\1_GAI\Principal-LA%20Project\PPT2\15-0615_Principal%20Report_Figures%20&amp;%20Tables_REVISED.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file:///F:\1_GAI\Principal-LA%20Project\PPT2\15-0615_Principal%20Report_Figures%20&amp;%20Tables_REVISED.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file:///F:\1_GAI\Principal-LA%20Project\PPT2\15-0615_Principal%20Report_Figures%20&amp;%20Tables_REVISED.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3" Type="http://schemas.openxmlformats.org/officeDocument/2006/relationships/oleObject" Target="file:///F:\1_GAI\Principal-LA%20Project\PPT2\15-0615_Principal%20Report_Figures%20&amp;%20Tables_REVISED.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78296988577362"/>
          <c:y val="6.3389424162023075E-2"/>
          <c:w val="0.70100726895119425"/>
          <c:h val="0.84337583001328009"/>
        </c:manualLayout>
      </c:layout>
      <c:barChart>
        <c:barDir val="bar"/>
        <c:grouping val="clustered"/>
        <c:varyColors val="0"/>
        <c:ser>
          <c:idx val="1"/>
          <c:order val="0"/>
          <c:tx>
            <c:strRef>
              <c:f>'1_Figure 1'!$C$4</c:f>
              <c:strCache>
                <c:ptCount val="1"/>
                <c:pt idx="0">
                  <c:v>2050</c:v>
                </c:pt>
              </c:strCache>
            </c:strRef>
          </c:tx>
          <c:spPr>
            <a:solidFill>
              <a:srgbClr val="AAD2E0"/>
            </a:solidFill>
            <a:ln w="6350">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'1_Figure 1'!$A$5:$A$13</c:f>
              <c:strCache>
                <c:ptCount val="9"/>
                <c:pt idx="0">
                  <c:v>Japan</c:v>
                </c:pt>
                <c:pt idx="1">
                  <c:v>S. Korea</c:v>
                </c:pt>
                <c:pt idx="2">
                  <c:v>Italy</c:v>
                </c:pt>
                <c:pt idx="3">
                  <c:v>Germany</c:v>
                </c:pt>
                <c:pt idx="4">
                  <c:v>Poland</c:v>
                </c:pt>
                <c:pt idx="5">
                  <c:v>Thailand</c:v>
                </c:pt>
                <c:pt idx="6">
                  <c:v>Canada</c:v>
                </c:pt>
                <c:pt idx="7">
                  <c:v>France</c:v>
                </c:pt>
                <c:pt idx="8">
                  <c:v>China</c:v>
                </c:pt>
              </c:strCache>
            </c:strRef>
          </c:cat>
          <c:val>
            <c:numRef>
              <c:f>'1_Figure 1'!$C$5:$C$13</c:f>
              <c:numCache>
                <c:formatCode>0%</c:formatCode>
                <c:ptCount val="9"/>
                <c:pt idx="0">
                  <c:v>0.38981847565976846</c:v>
                </c:pt>
                <c:pt idx="1">
                  <c:v>0.37839053788098326</c:v>
                </c:pt>
                <c:pt idx="2">
                  <c:v>0.3539951863127343</c:v>
                </c:pt>
                <c:pt idx="3">
                  <c:v>0.34408422278743472</c:v>
                </c:pt>
                <c:pt idx="4">
                  <c:v>0.31698894051407955</c:v>
                </c:pt>
                <c:pt idx="5">
                  <c:v>0.30362881722516538</c:v>
                </c:pt>
                <c:pt idx="6">
                  <c:v>0.25596558237717049</c:v>
                </c:pt>
                <c:pt idx="7">
                  <c:v>0.25552952465233636</c:v>
                </c:pt>
                <c:pt idx="8">
                  <c:v>0.24893205662159593</c:v>
                </c:pt>
              </c:numCache>
            </c:numRef>
          </c:val>
        </c:ser>
        <c:ser>
          <c:idx val="0"/>
          <c:order val="1"/>
          <c:tx>
            <c:strRef>
              <c:f>'1_Figure 1'!$B$4</c:f>
              <c:strCache>
                <c:ptCount val="1"/>
                <c:pt idx="0">
                  <c:v>2010</c:v>
                </c:pt>
              </c:strCache>
            </c:strRef>
          </c:tx>
          <c:spPr>
            <a:solidFill>
              <a:srgbClr val="295F71"/>
            </a:solidFill>
            <a:ln w="6350">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'1_Figure 1'!$A$5:$A$13</c:f>
              <c:strCache>
                <c:ptCount val="9"/>
                <c:pt idx="0">
                  <c:v>Japan</c:v>
                </c:pt>
                <c:pt idx="1">
                  <c:v>S. Korea</c:v>
                </c:pt>
                <c:pt idx="2">
                  <c:v>Italy</c:v>
                </c:pt>
                <c:pt idx="3">
                  <c:v>Germany</c:v>
                </c:pt>
                <c:pt idx="4">
                  <c:v>Poland</c:v>
                </c:pt>
                <c:pt idx="5">
                  <c:v>Thailand</c:v>
                </c:pt>
                <c:pt idx="6">
                  <c:v>Canada</c:v>
                </c:pt>
                <c:pt idx="7">
                  <c:v>France</c:v>
                </c:pt>
                <c:pt idx="8">
                  <c:v>China</c:v>
                </c:pt>
              </c:strCache>
            </c:strRef>
          </c:cat>
          <c:val>
            <c:numRef>
              <c:f>'1_Figure 1'!$B$5:$B$13</c:f>
              <c:numCache>
                <c:formatCode>0%</c:formatCode>
                <c:ptCount val="9"/>
                <c:pt idx="0">
                  <c:v>0.22962150359073683</c:v>
                </c:pt>
                <c:pt idx="1">
                  <c:v>0.11077815337624515</c:v>
                </c:pt>
                <c:pt idx="2">
                  <c:v>0.20292677889882718</c:v>
                </c:pt>
                <c:pt idx="3">
                  <c:v>0.20808323517319333</c:v>
                </c:pt>
                <c:pt idx="4">
                  <c:v>0.1352705378819424</c:v>
                </c:pt>
                <c:pt idx="5">
                  <c:v>8.8692102245349402E-2</c:v>
                </c:pt>
                <c:pt idx="6">
                  <c:v>0.14155714195293706</c:v>
                </c:pt>
                <c:pt idx="7">
                  <c:v>0.16803647762787241</c:v>
                </c:pt>
                <c:pt idx="8">
                  <c:v>8.3500099772288866E-2</c:v>
                </c:pt>
              </c:numCache>
            </c:numRef>
          </c:val>
        </c:ser>
        <c:dLbls>
          <c:showLegendKey val="0"/>
          <c:showVal val="0"/>
          <c:showCatName val="0"/>
          <c:showSerName val="0"/>
          <c:showPercent val="0"/>
          <c:showBubbleSize val="0"/>
        </c:dLbls>
        <c:gapWidth val="182"/>
        <c:axId val="148021856"/>
        <c:axId val="148023424"/>
      </c:barChart>
      <c:catAx>
        <c:axId val="148021856"/>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8023424"/>
        <c:crosses val="autoZero"/>
        <c:auto val="1"/>
        <c:lblAlgn val="ctr"/>
        <c:lblOffset val="100"/>
        <c:noMultiLvlLbl val="0"/>
      </c:catAx>
      <c:valAx>
        <c:axId val="148023424"/>
        <c:scaling>
          <c:orientation val="minMax"/>
          <c:max val="0.5"/>
        </c:scaling>
        <c:delete val="0"/>
        <c:axPos val="b"/>
        <c:numFmt formatCode="0%" sourceLinked="0"/>
        <c:majorTickMark val="out"/>
        <c:minorTickMark val="none"/>
        <c:tickLblPos val="nextTo"/>
        <c:spPr>
          <a:noFill/>
          <a:ln w="6350">
            <a:solidFill>
              <a:schemeClr val="bg1">
                <a:lumMod val="50000"/>
              </a:schemeClr>
            </a:solidFill>
          </a:ln>
          <a:effectLst/>
        </c:spPr>
        <c:txPr>
          <a:bodyPr rot="-60000000" spcFirstLastPara="1" vertOverflow="ellipsis" vert="horz" wrap="square" anchor="ctr" anchorCtr="1"/>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8021856"/>
        <c:crosses val="autoZero"/>
        <c:crossBetween val="between"/>
        <c:majorUnit val="0.1"/>
      </c:valAx>
      <c:spPr>
        <a:noFill/>
        <a:ln>
          <a:noFill/>
        </a:ln>
        <a:effectLst/>
      </c:spPr>
    </c:plotArea>
    <c:legend>
      <c:legendPos val="r"/>
      <c:layout>
        <c:manualLayout>
          <c:xMode val="edge"/>
          <c:yMode val="edge"/>
          <c:x val="0.75831838469150481"/>
          <c:y val="0.10568747233289065"/>
          <c:w val="0.19966083041826332"/>
          <c:h val="0.15896591412129257"/>
        </c:manualLayout>
      </c:layout>
      <c:overlay val="0"/>
      <c:spPr>
        <a:noFill/>
        <a:ln>
          <a:noFill/>
        </a:ln>
        <a:effectLst/>
      </c:spPr>
      <c:txPr>
        <a:bodyPr rot="0" spcFirstLastPara="1" vertOverflow="ellipsis" vert="horz" wrap="square" anchor="ctr" anchorCtr="1"/>
        <a:lstStyle/>
        <a:p>
          <a:pPr>
            <a:defRPr lang="ja-JP"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70555715857101E-2"/>
          <c:y val="0.28581500792103981"/>
          <c:w val="0.86516689215344345"/>
          <c:h val="0.34249106029788073"/>
        </c:manualLayout>
      </c:layout>
      <c:barChart>
        <c:barDir val="col"/>
        <c:grouping val="clustered"/>
        <c:varyColors val="0"/>
        <c:ser>
          <c:idx val="1"/>
          <c:order val="1"/>
          <c:spPr>
            <a:solidFill>
              <a:srgbClr val="295F71"/>
            </a:solidFill>
            <a:ln w="6350">
              <a:solidFill>
                <a:schemeClr val="lt1">
                  <a:shade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'17_Figure 10'!$A$5:$A$8</c:f>
              <c:numCache>
                <c:formatCode>0.00%</c:formatCode>
                <c:ptCount val="4"/>
                <c:pt idx="0">
                  <c:v>4.7500000000000001E-2</c:v>
                </c:pt>
                <c:pt idx="1">
                  <c:v>0.05</c:v>
                </c:pt>
                <c:pt idx="2">
                  <c:v>5.2499999999999998E-2</c:v>
                </c:pt>
                <c:pt idx="3">
                  <c:v>5.5E-2</c:v>
                </c:pt>
              </c:numCache>
            </c:numRef>
          </c:cat>
          <c:val>
            <c:numRef>
              <c:f>'17_Figure 10'!$B$5:$B$8</c:f>
              <c:numCache>
                <c:formatCode>0.0%</c:formatCode>
                <c:ptCount val="4"/>
                <c:pt idx="0">
                  <c:v>5.6004899900482318E-2</c:v>
                </c:pt>
                <c:pt idx="1">
                  <c:v>0.11581980542118256</c:v>
                </c:pt>
                <c:pt idx="2">
                  <c:v>0.17972181625255162</c:v>
                </c:pt>
                <c:pt idx="3">
                  <c:v>0.24800867039268443</c:v>
                </c:pt>
              </c:numCache>
            </c:numRef>
          </c:val>
        </c:ser>
        <c:dLbls>
          <c:showLegendKey val="0"/>
          <c:showVal val="0"/>
          <c:showCatName val="0"/>
          <c:showSerName val="0"/>
          <c:showPercent val="0"/>
          <c:showBubbleSize val="0"/>
        </c:dLbls>
        <c:gapWidth val="160"/>
        <c:overlap val="-25"/>
        <c:axId val="190673240"/>
        <c:axId val="190673632"/>
        <c:extLst>
          <c:ext xmlns:c15="http://schemas.microsoft.com/office/drawing/2012/chart" uri="{02D57815-91ED-43cb-92C2-25804820EDAC}">
            <c15:filteredBarSeries>
              <c15:ser>
                <c:idx val="0"/>
                <c:order val="0"/>
                <c:spPr>
                  <a:solidFill>
                    <a:schemeClr val="accent1"/>
                  </a:solidFill>
                  <a:ln>
                    <a:noFill/>
                  </a:ln>
                  <a:effectLst/>
                </c:spPr>
                <c:invertIfNegative val="0"/>
                <c:cat>
                  <c:numRef>
                    <c:extLst>
                      <c:ext uri="{02D57815-91ED-43cb-92C2-25804820EDAC}">
                        <c15:formulaRef>
                          <c15:sqref>'17_Figure 10'!$A$5:$A$8</c15:sqref>
                        </c15:formulaRef>
                      </c:ext>
                    </c:extLst>
                    <c:numCache>
                      <c:formatCode>0.00%</c:formatCode>
                      <c:ptCount val="4"/>
                      <c:pt idx="0">
                        <c:v>4.7500000000000001E-2</c:v>
                      </c:pt>
                      <c:pt idx="1">
                        <c:v>0.05</c:v>
                      </c:pt>
                      <c:pt idx="2">
                        <c:v>5.2499999999999998E-2</c:v>
                      </c:pt>
                      <c:pt idx="3">
                        <c:v>5.5E-2</c:v>
                      </c:pt>
                    </c:numCache>
                  </c:numRef>
                </c:cat>
                <c:val>
                  <c:numRef>
                    <c:extLst>
                      <c:ext uri="{02D57815-91ED-43cb-92C2-25804820EDAC}">
                        <c15:formulaRef>
                          <c15:sqref>'17_Figure 10'!$A$5:$A$8</c15:sqref>
                        </c15:formulaRef>
                      </c:ext>
                    </c:extLst>
                    <c:numCache>
                      <c:formatCode>0.00%</c:formatCode>
                      <c:ptCount val="4"/>
                      <c:pt idx="0">
                        <c:v>4.7500000000000001E-2</c:v>
                      </c:pt>
                      <c:pt idx="1">
                        <c:v>0.05</c:v>
                      </c:pt>
                      <c:pt idx="2">
                        <c:v>5.2499999999999998E-2</c:v>
                      </c:pt>
                      <c:pt idx="3">
                        <c:v>5.5E-2</c:v>
                      </c:pt>
                    </c:numCache>
                  </c:numRef>
                </c:val>
              </c15:ser>
            </c15:filteredBarSeries>
          </c:ext>
        </c:extLst>
      </c:barChart>
      <c:catAx>
        <c:axId val="190673240"/>
        <c:scaling>
          <c:orientation val="minMax"/>
        </c:scaling>
        <c:delete val="0"/>
        <c:axPos val="b"/>
        <c:numFmt formatCode="0.00%" sourceLinked="1"/>
        <c:majorTickMark val="in"/>
        <c:minorTickMark val="none"/>
        <c:tickLblPos val="low"/>
        <c:spPr>
          <a:noFill/>
          <a:ln w="9525" cap="flat" cmpd="sng" algn="ctr">
            <a:solidFill>
              <a:schemeClr val="bg1"/>
            </a:solidFill>
            <a:round/>
          </a:ln>
          <a:effectLst/>
        </c:spPr>
        <c:txPr>
          <a:bodyPr rot="-60000000" spcFirstLastPara="1" vertOverflow="ellipsis" vert="horz" wrap="square" anchor="ctr" anchorCtr="1"/>
          <a:lstStyle/>
          <a:p>
            <a:pPr>
              <a:defRPr lang="ja-JP"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90673632"/>
        <c:crosses val="autoZero"/>
        <c:auto val="1"/>
        <c:lblAlgn val="ctr"/>
        <c:lblOffset val="100"/>
        <c:noMultiLvlLbl val="0"/>
      </c:catAx>
      <c:valAx>
        <c:axId val="190673632"/>
        <c:scaling>
          <c:orientation val="minMax"/>
        </c:scaling>
        <c:delete val="0"/>
        <c:axPos val="l"/>
        <c:numFmt formatCode="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lang="ja-JP"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90673240"/>
        <c:crosses val="autoZero"/>
        <c:crossBetween val="between"/>
        <c:majorUnit val="0.1"/>
      </c:valAx>
      <c:spPr>
        <a:noFill/>
        <a:ln>
          <a:noFill/>
        </a:ln>
        <a:effectLst/>
      </c:spPr>
    </c:plotArea>
    <c:plotVisOnly val="1"/>
    <c:dispBlanksAs val="gap"/>
    <c:showDLblsOverMax val="0"/>
  </c:chart>
  <c:spPr>
    <a:solidFill>
      <a:schemeClr val="tx1"/>
    </a:solid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70555715857101E-2"/>
          <c:y val="0.30981541138330532"/>
          <c:w val="0.86516689215344345"/>
          <c:h val="0.47998003184978344"/>
        </c:manualLayout>
      </c:layout>
      <c:barChart>
        <c:barDir val="col"/>
        <c:grouping val="clustered"/>
        <c:varyColors val="0"/>
        <c:ser>
          <c:idx val="1"/>
          <c:order val="1"/>
          <c:spPr>
            <a:solidFill>
              <a:srgbClr val="295F71"/>
            </a:solidFill>
            <a:ln w="6350">
              <a:solidFill>
                <a:schemeClr val="lt1">
                  <a:shade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'16_Figure 9'!$A$5:$A$8</c:f>
              <c:numCache>
                <c:formatCode>0.00%</c:formatCode>
                <c:ptCount val="4"/>
                <c:pt idx="0">
                  <c:v>2.5000000000000001E-3</c:v>
                </c:pt>
                <c:pt idx="1">
                  <c:v>5.0000000000000001E-3</c:v>
                </c:pt>
                <c:pt idx="2">
                  <c:v>7.4999999999999997E-3</c:v>
                </c:pt>
                <c:pt idx="3">
                  <c:v>0.01</c:v>
                </c:pt>
              </c:numCache>
            </c:numRef>
          </c:cat>
          <c:val>
            <c:numRef>
              <c:f>'16_Figure 9'!$B$5:$B$8</c:f>
              <c:numCache>
                <c:formatCode>0.0%</c:formatCode>
                <c:ptCount val="4"/>
                <c:pt idx="0">
                  <c:v>-5.3606241106398042E-2</c:v>
                </c:pt>
                <c:pt idx="1">
                  <c:v>-0.10379794735536139</c:v>
                </c:pt>
                <c:pt idx="2">
                  <c:v>-0.15080624729052611</c:v>
                </c:pt>
                <c:pt idx="3">
                  <c:v>-0.19484625890015658</c:v>
                </c:pt>
              </c:numCache>
            </c:numRef>
          </c:val>
        </c:ser>
        <c:dLbls>
          <c:showLegendKey val="0"/>
          <c:showVal val="0"/>
          <c:showCatName val="0"/>
          <c:showSerName val="0"/>
          <c:showPercent val="0"/>
          <c:showBubbleSize val="0"/>
        </c:dLbls>
        <c:gapWidth val="160"/>
        <c:overlap val="-25"/>
        <c:axId val="190674416"/>
        <c:axId val="190674808"/>
        <c:extLst>
          <c:ext xmlns:c15="http://schemas.microsoft.com/office/drawing/2012/chart" uri="{02D57815-91ED-43cb-92C2-25804820EDAC}">
            <c15:filteredBarSeries>
              <c15:ser>
                <c:idx val="0"/>
                <c:order val="0"/>
                <c:spPr>
                  <a:solidFill>
                    <a:schemeClr val="accent1"/>
                  </a:solidFill>
                  <a:ln>
                    <a:noFill/>
                  </a:ln>
                  <a:effectLst/>
                </c:spPr>
                <c:invertIfNegative val="0"/>
                <c:cat>
                  <c:numRef>
                    <c:extLst>
                      <c:ext uri="{02D57815-91ED-43cb-92C2-25804820EDAC}">
                        <c15:formulaRef>
                          <c15:sqref>'16_Figure 9'!$A$5:$A$8</c15:sqref>
                        </c15:formulaRef>
                      </c:ext>
                    </c:extLst>
                    <c:numCache>
                      <c:formatCode>0.00%</c:formatCode>
                      <c:ptCount val="4"/>
                      <c:pt idx="0">
                        <c:v>2.5000000000000001E-3</c:v>
                      </c:pt>
                      <c:pt idx="1">
                        <c:v>5.0000000000000001E-3</c:v>
                      </c:pt>
                      <c:pt idx="2">
                        <c:v>7.4999999999999997E-3</c:v>
                      </c:pt>
                      <c:pt idx="3">
                        <c:v>0.01</c:v>
                      </c:pt>
                    </c:numCache>
                  </c:numRef>
                </c:cat>
                <c:val>
                  <c:numRef>
                    <c:extLst>
                      <c:ext uri="{02D57815-91ED-43cb-92C2-25804820EDAC}">
                        <c15:formulaRef>
                          <c15:sqref>'16_Figure 9'!$A$5:$A$8</c15:sqref>
                        </c15:formulaRef>
                      </c:ext>
                    </c:extLst>
                    <c:numCache>
                      <c:formatCode>0.00%</c:formatCode>
                      <c:ptCount val="4"/>
                      <c:pt idx="0">
                        <c:v>2.5000000000000001E-3</c:v>
                      </c:pt>
                      <c:pt idx="1">
                        <c:v>5.0000000000000001E-3</c:v>
                      </c:pt>
                      <c:pt idx="2">
                        <c:v>7.4999999999999997E-3</c:v>
                      </c:pt>
                      <c:pt idx="3">
                        <c:v>0.01</c:v>
                      </c:pt>
                    </c:numCache>
                  </c:numRef>
                </c:val>
              </c15:ser>
            </c15:filteredBarSeries>
          </c:ext>
        </c:extLst>
      </c:barChart>
      <c:catAx>
        <c:axId val="190674416"/>
        <c:scaling>
          <c:orientation val="minMax"/>
        </c:scaling>
        <c:delete val="0"/>
        <c:axPos val="b"/>
        <c:numFmt formatCode="0.00%" sourceLinked="1"/>
        <c:majorTickMark val="in"/>
        <c:minorTickMark val="none"/>
        <c:tickLblPos val="high"/>
        <c:spPr>
          <a:noFill/>
          <a:ln w="9525" cap="flat" cmpd="sng" algn="ctr">
            <a:solidFill>
              <a:schemeClr val="bg1"/>
            </a:solidFill>
            <a:round/>
          </a:ln>
          <a:effectLst/>
        </c:spPr>
        <c:txPr>
          <a:bodyPr rot="-60000000" spcFirstLastPara="1" vertOverflow="ellipsis" vert="horz" wrap="square" anchor="ctr" anchorCtr="1"/>
          <a:lstStyle/>
          <a:p>
            <a:pPr>
              <a:defRPr lang="ja-JP"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90674808"/>
        <c:crosses val="autoZero"/>
        <c:auto val="1"/>
        <c:lblAlgn val="ctr"/>
        <c:lblOffset val="100"/>
        <c:noMultiLvlLbl val="0"/>
      </c:catAx>
      <c:valAx>
        <c:axId val="190674808"/>
        <c:scaling>
          <c:orientation val="minMax"/>
        </c:scaling>
        <c:delete val="0"/>
        <c:axPos val="l"/>
        <c:numFmt formatCode="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lang="ja-JP"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90674416"/>
        <c:crosses val="autoZero"/>
        <c:crossBetween val="between"/>
      </c:valAx>
      <c:spPr>
        <a:noFill/>
        <a:ln>
          <a:noFill/>
        </a:ln>
        <a:effectLst/>
      </c:spPr>
    </c:plotArea>
    <c:plotVisOnly val="1"/>
    <c:dispBlanksAs val="gap"/>
    <c:showDLblsOverMax val="0"/>
  </c:chart>
  <c:spPr>
    <a:solidFill>
      <a:schemeClr val="tx1"/>
    </a:solid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80114226375908"/>
          <c:y val="5.2282415917933291E-2"/>
          <c:w val="0.70950752855659394"/>
          <c:h val="0.85433155682313355"/>
        </c:manualLayout>
      </c:layout>
      <c:barChart>
        <c:barDir val="bar"/>
        <c:grouping val="clustered"/>
        <c:varyColors val="0"/>
        <c:ser>
          <c:idx val="1"/>
          <c:order val="0"/>
          <c:tx>
            <c:strRef>
              <c:f>'1_Figure 1'!$C$4</c:f>
              <c:strCache>
                <c:ptCount val="1"/>
                <c:pt idx="0">
                  <c:v>2050</c:v>
                </c:pt>
              </c:strCache>
            </c:strRef>
          </c:tx>
          <c:spPr>
            <a:solidFill>
              <a:srgbClr val="AAD2E0"/>
            </a:solidFill>
            <a:ln w="6350">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'1_Figure 1'!$A$14:$A$22</c:f>
              <c:strCache>
                <c:ptCount val="9"/>
                <c:pt idx="0">
                  <c:v>UK</c:v>
                </c:pt>
                <c:pt idx="1">
                  <c:v>Chile</c:v>
                </c:pt>
                <c:pt idx="2">
                  <c:v>Brazil</c:v>
                </c:pt>
                <c:pt idx="3">
                  <c:v>Russia</c:v>
                </c:pt>
                <c:pt idx="4">
                  <c:v>Australia</c:v>
                </c:pt>
                <c:pt idx="5">
                  <c:v>US</c:v>
                </c:pt>
                <c:pt idx="6">
                  <c:v>Mexico</c:v>
                </c:pt>
                <c:pt idx="7">
                  <c:v>Indonesia</c:v>
                </c:pt>
                <c:pt idx="8">
                  <c:v>India</c:v>
                </c:pt>
              </c:strCache>
            </c:strRef>
          </c:cat>
          <c:val>
            <c:numRef>
              <c:f>'1_Figure 1'!$C$14:$C$22</c:f>
              <c:numCache>
                <c:formatCode>0%</c:formatCode>
                <c:ptCount val="9"/>
                <c:pt idx="0">
                  <c:v>0.24846931685070006</c:v>
                </c:pt>
                <c:pt idx="1">
                  <c:v>0.2458412266204108</c:v>
                </c:pt>
                <c:pt idx="2">
                  <c:v>0.22502410695492139</c:v>
                </c:pt>
                <c:pt idx="3">
                  <c:v>0.22401886481503727</c:v>
                </c:pt>
                <c:pt idx="4">
                  <c:v>0.2195322828497738</c:v>
                </c:pt>
                <c:pt idx="5">
                  <c:v>0.21006831234263623</c:v>
                </c:pt>
                <c:pt idx="6">
                  <c:v>0.20206084282301895</c:v>
                </c:pt>
                <c:pt idx="7">
                  <c:v>0.15783571157585805</c:v>
                </c:pt>
                <c:pt idx="8">
                  <c:v>0.12700335370769589</c:v>
                </c:pt>
              </c:numCache>
            </c:numRef>
          </c:val>
        </c:ser>
        <c:ser>
          <c:idx val="0"/>
          <c:order val="1"/>
          <c:tx>
            <c:strRef>
              <c:f>'1_Figure 1'!$B$4</c:f>
              <c:strCache>
                <c:ptCount val="1"/>
                <c:pt idx="0">
                  <c:v>2010</c:v>
                </c:pt>
              </c:strCache>
            </c:strRef>
          </c:tx>
          <c:spPr>
            <a:solidFill>
              <a:srgbClr val="295F71"/>
            </a:solidFill>
            <a:ln w="6350">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'1_Figure 1'!$A$14:$A$22</c:f>
              <c:strCache>
                <c:ptCount val="9"/>
                <c:pt idx="0">
                  <c:v>UK</c:v>
                </c:pt>
                <c:pt idx="1">
                  <c:v>Chile</c:v>
                </c:pt>
                <c:pt idx="2">
                  <c:v>Brazil</c:v>
                </c:pt>
                <c:pt idx="3">
                  <c:v>Russia</c:v>
                </c:pt>
                <c:pt idx="4">
                  <c:v>Australia</c:v>
                </c:pt>
                <c:pt idx="5">
                  <c:v>US</c:v>
                </c:pt>
                <c:pt idx="6">
                  <c:v>Mexico</c:v>
                </c:pt>
                <c:pt idx="7">
                  <c:v>Indonesia</c:v>
                </c:pt>
                <c:pt idx="8">
                  <c:v>India</c:v>
                </c:pt>
              </c:strCache>
            </c:strRef>
          </c:cat>
          <c:val>
            <c:numRef>
              <c:f>'1_Figure 1'!$B$14:$B$22</c:f>
              <c:numCache>
                <c:formatCode>0%</c:formatCode>
                <c:ptCount val="9"/>
                <c:pt idx="0">
                  <c:v>0.16589106657633326</c:v>
                </c:pt>
                <c:pt idx="1">
                  <c:v>9.1820187560201411E-2</c:v>
                </c:pt>
                <c:pt idx="2">
                  <c:v>6.9080991555388049E-2</c:v>
                </c:pt>
                <c:pt idx="3">
                  <c:v>0.13100530850911335</c:v>
                </c:pt>
                <c:pt idx="4">
                  <c:v>0.13447979708351288</c:v>
                </c:pt>
                <c:pt idx="5">
                  <c:v>0.13064743246499672</c:v>
                </c:pt>
                <c:pt idx="6">
                  <c:v>5.9827475948795596E-2</c:v>
                </c:pt>
                <c:pt idx="7">
                  <c:v>5.0095828846760823E-2</c:v>
                </c:pt>
                <c:pt idx="8">
                  <c:v>5.0678816247957129E-2</c:v>
                </c:pt>
              </c:numCache>
            </c:numRef>
          </c:val>
        </c:ser>
        <c:dLbls>
          <c:showLegendKey val="0"/>
          <c:showVal val="0"/>
          <c:showCatName val="0"/>
          <c:showSerName val="0"/>
          <c:showPercent val="0"/>
          <c:showBubbleSize val="0"/>
        </c:dLbls>
        <c:gapWidth val="182"/>
        <c:axId val="148025384"/>
        <c:axId val="148025776"/>
      </c:barChart>
      <c:catAx>
        <c:axId val="148025384"/>
        <c:scaling>
          <c:orientation val="minMax"/>
        </c:scaling>
        <c:delete val="0"/>
        <c:axPos val="l"/>
        <c:numFmt formatCode="General" sourceLinked="1"/>
        <c:majorTickMark val="out"/>
        <c:minorTickMark val="none"/>
        <c:tickLblPos val="nextTo"/>
        <c:spPr>
          <a:noFill/>
          <a:ln w="6350" cap="flat" cmpd="sng" algn="ctr">
            <a:solidFill>
              <a:schemeClr val="bg1">
                <a:lumMod val="50000"/>
              </a:schemeClr>
            </a:solidFill>
            <a:round/>
          </a:ln>
          <a:effectLst/>
        </c:spPr>
        <c:txPr>
          <a:bodyPr rot="-60000000" spcFirstLastPara="1" vertOverflow="ellipsis" vert="horz" wrap="square" anchor="ctr" anchorCtr="1"/>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8025776"/>
        <c:crosses val="autoZero"/>
        <c:auto val="1"/>
        <c:lblAlgn val="ctr"/>
        <c:lblOffset val="100"/>
        <c:noMultiLvlLbl val="0"/>
      </c:catAx>
      <c:valAx>
        <c:axId val="148025776"/>
        <c:scaling>
          <c:orientation val="minMax"/>
          <c:max val="0.5"/>
          <c:min val="0"/>
        </c:scaling>
        <c:delete val="0"/>
        <c:axPos val="b"/>
        <c:numFmt formatCode="0%" sourceLinked="0"/>
        <c:majorTickMark val="out"/>
        <c:minorTickMark val="none"/>
        <c:tickLblPos val="nextTo"/>
        <c:spPr>
          <a:noFill/>
          <a:ln w="6350">
            <a:solidFill>
              <a:schemeClr val="bg1">
                <a:lumMod val="50000"/>
              </a:schemeClr>
            </a:solidFill>
          </a:ln>
          <a:effectLst/>
        </c:spPr>
        <c:txPr>
          <a:bodyPr rot="-60000000" spcFirstLastPara="1" vertOverflow="ellipsis" vert="horz" wrap="square" anchor="ctr" anchorCtr="1"/>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8025384"/>
        <c:crosses val="autoZero"/>
        <c:crossBetween val="between"/>
        <c:majorUnit val="0.1"/>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19314641744541E-2"/>
          <c:y val="0.23306639973306639"/>
          <c:w val="0.87641381100726901"/>
          <c:h val="0.58134551217884556"/>
        </c:manualLayout>
      </c:layout>
      <c:barChart>
        <c:barDir val="col"/>
        <c:grouping val="clustered"/>
        <c:varyColors val="0"/>
        <c:ser>
          <c:idx val="0"/>
          <c:order val="0"/>
          <c:tx>
            <c:strRef>
              <c:f>'5_Figure 2'!$B$4</c:f>
              <c:strCache>
                <c:ptCount val="1"/>
                <c:pt idx="0">
                  <c:v>2010</c:v>
                </c:pt>
              </c:strCache>
            </c:strRef>
          </c:tx>
          <c:spPr>
            <a:solidFill>
              <a:srgbClr val="295F71"/>
            </a:solidFill>
            <a:ln w="63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'5_Figure 2'!$A$5:$A$14</c:f>
              <c:strCache>
                <c:ptCount val="10"/>
                <c:pt idx="0">
                  <c:v>India</c:v>
                </c:pt>
                <c:pt idx="1">
                  <c:v>Indonesia</c:v>
                </c:pt>
                <c:pt idx="2">
                  <c:v>Mexico</c:v>
                </c:pt>
                <c:pt idx="3">
                  <c:v>Russia</c:v>
                </c:pt>
                <c:pt idx="4">
                  <c:v>Brazil</c:v>
                </c:pt>
                <c:pt idx="5">
                  <c:v>China</c:v>
                </c:pt>
                <c:pt idx="6">
                  <c:v>Chile</c:v>
                </c:pt>
                <c:pt idx="7">
                  <c:v>Thailand</c:v>
                </c:pt>
                <c:pt idx="8">
                  <c:v>Poland</c:v>
                </c:pt>
                <c:pt idx="9">
                  <c:v>S. Korea</c:v>
                </c:pt>
              </c:strCache>
            </c:strRef>
          </c:cat>
          <c:val>
            <c:numRef>
              <c:f>'5_Figure 2'!$B$5:$B$14</c:f>
              <c:numCache>
                <c:formatCode>0</c:formatCode>
                <c:ptCount val="10"/>
                <c:pt idx="0">
                  <c:v>9.2025723089494367</c:v>
                </c:pt>
                <c:pt idx="1">
                  <c:v>8.8622544930750298</c:v>
                </c:pt>
                <c:pt idx="2">
                  <c:v>11.008995449453421</c:v>
                </c:pt>
                <c:pt idx="3">
                  <c:v>19.896437099473584</c:v>
                </c:pt>
                <c:pt idx="4">
                  <c:v>11.679841053198208</c:v>
                </c:pt>
                <c:pt idx="5">
                  <c:v>12.740731840866729</c:v>
                </c:pt>
                <c:pt idx="6">
                  <c:v>15.309230640159594</c:v>
                </c:pt>
                <c:pt idx="7">
                  <c:v>13.723253500304494</c:v>
                </c:pt>
                <c:pt idx="8">
                  <c:v>20.825598210902001</c:v>
                </c:pt>
                <c:pt idx="9">
                  <c:v>16.885437737862716</c:v>
                </c:pt>
              </c:numCache>
            </c:numRef>
          </c:val>
        </c:ser>
        <c:ser>
          <c:idx val="1"/>
          <c:order val="1"/>
          <c:tx>
            <c:strRef>
              <c:f>'5_Figure 2'!$C$4</c:f>
              <c:strCache>
                <c:ptCount val="1"/>
                <c:pt idx="0">
                  <c:v>2050</c:v>
                </c:pt>
              </c:strCache>
            </c:strRef>
          </c:tx>
          <c:spPr>
            <a:solidFill>
              <a:srgbClr val="AAD2E0"/>
            </a:solidFill>
            <a:ln w="63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'5_Figure 2'!$A$5:$A$14</c:f>
              <c:strCache>
                <c:ptCount val="10"/>
                <c:pt idx="0">
                  <c:v>India</c:v>
                </c:pt>
                <c:pt idx="1">
                  <c:v>Indonesia</c:v>
                </c:pt>
                <c:pt idx="2">
                  <c:v>Mexico</c:v>
                </c:pt>
                <c:pt idx="3">
                  <c:v>Russia</c:v>
                </c:pt>
                <c:pt idx="4">
                  <c:v>Brazil</c:v>
                </c:pt>
                <c:pt idx="5">
                  <c:v>China</c:v>
                </c:pt>
                <c:pt idx="6">
                  <c:v>Chile</c:v>
                </c:pt>
                <c:pt idx="7">
                  <c:v>Thailand</c:v>
                </c:pt>
                <c:pt idx="8">
                  <c:v>Poland</c:v>
                </c:pt>
                <c:pt idx="9">
                  <c:v>S. Korea</c:v>
                </c:pt>
              </c:strCache>
            </c:strRef>
          </c:cat>
          <c:val>
            <c:numRef>
              <c:f>'5_Figure 2'!$C$5:$C$14</c:f>
              <c:numCache>
                <c:formatCode>0</c:formatCode>
                <c:ptCount val="10"/>
                <c:pt idx="0">
                  <c:v>20.848298220784994</c:v>
                </c:pt>
                <c:pt idx="1">
                  <c:v>26.881895093299342</c:v>
                </c:pt>
                <c:pt idx="2">
                  <c:v>35.321924094410271</c:v>
                </c:pt>
                <c:pt idx="3">
                  <c:v>37.992207671844611</c:v>
                </c:pt>
                <c:pt idx="4">
                  <c:v>39.630529179311722</c:v>
                </c:pt>
                <c:pt idx="5">
                  <c:v>43.539551246448113</c:v>
                </c:pt>
                <c:pt idx="6">
                  <c:v>44.907365284294208</c:v>
                </c:pt>
                <c:pt idx="7">
                  <c:v>57.547607928967423</c:v>
                </c:pt>
                <c:pt idx="8">
                  <c:v>59.220316791450088</c:v>
                </c:pt>
                <c:pt idx="9">
                  <c:v>75.923480404965758</c:v>
                </c:pt>
              </c:numCache>
            </c:numRef>
          </c:val>
        </c:ser>
        <c:dLbls>
          <c:showLegendKey val="0"/>
          <c:showVal val="0"/>
          <c:showCatName val="0"/>
          <c:showSerName val="0"/>
          <c:showPercent val="0"/>
          <c:showBubbleSize val="0"/>
        </c:dLbls>
        <c:gapWidth val="219"/>
        <c:axId val="148026560"/>
        <c:axId val="148026952"/>
      </c:barChart>
      <c:catAx>
        <c:axId val="14802656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8026952"/>
        <c:crosses val="autoZero"/>
        <c:auto val="1"/>
        <c:lblAlgn val="ctr"/>
        <c:lblOffset val="100"/>
        <c:noMultiLvlLbl val="0"/>
      </c:catAx>
      <c:valAx>
        <c:axId val="148026952"/>
        <c:scaling>
          <c:orientation val="minMax"/>
        </c:scaling>
        <c:delete val="0"/>
        <c:axPos val="l"/>
        <c:numFmt formatCode="0"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8026560"/>
        <c:crosses val="autoZero"/>
        <c:crossBetween val="between"/>
      </c:valAx>
      <c:spPr>
        <a:noFill/>
        <a:ln>
          <a:noFill/>
        </a:ln>
        <a:effectLst/>
      </c:spPr>
    </c:plotArea>
    <c:legend>
      <c:legendPos val="b"/>
      <c:layout>
        <c:manualLayout>
          <c:xMode val="edge"/>
          <c:yMode val="edge"/>
          <c:x val="0.14285514018691589"/>
          <c:y val="0.21560706539873203"/>
          <c:w val="0.20820197300103843"/>
          <c:h val="0.14346033533533534"/>
        </c:manualLayout>
      </c:layout>
      <c:overlay val="0"/>
      <c:spPr>
        <a:noFill/>
        <a:ln>
          <a:noFill/>
        </a:ln>
        <a:effectLst/>
      </c:spPr>
      <c:txPr>
        <a:bodyPr rot="0" spcFirstLastPara="1" vertOverflow="ellipsis" vert="horz" wrap="square" anchor="ctr" anchorCtr="1"/>
        <a:lstStyle/>
        <a:p>
          <a:pPr>
            <a:defRPr lang="ja-JP"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65264797507786E-2"/>
          <c:y val="0.15240469123652578"/>
          <c:w val="0.90400129802699891"/>
          <c:h val="0.60172301983981236"/>
        </c:manualLayout>
      </c:layout>
      <c:barChart>
        <c:barDir val="col"/>
        <c:grouping val="clustered"/>
        <c:varyColors val="0"/>
        <c:ser>
          <c:idx val="1"/>
          <c:order val="1"/>
          <c:tx>
            <c:strRef>
              <c:f>'10_Figure 3'!$C$5</c:f>
              <c:strCache>
                <c:ptCount val="1"/>
                <c:pt idx="0">
                  <c:v>Chile: PAYGO Contribution Rate</c:v>
                </c:pt>
              </c:strCache>
            </c:strRef>
          </c:tx>
          <c:spPr>
            <a:solidFill>
              <a:srgbClr val="295F71"/>
            </a:solidFill>
            <a:ln w="6350">
              <a:solidFill>
                <a:schemeClr val="tx1"/>
              </a:solidFill>
            </a:ln>
            <a:effectLst/>
          </c:spPr>
          <c:invertIfNegative val="0"/>
          <c:dLbls>
            <c:dLbl>
              <c:idx val="0"/>
              <c:layout>
                <c:manualLayout>
                  <c:x val="-1.6484942886812045E-3"/>
                  <c:y val="-8.6375114944422681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484942886812349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296988577362409E-3"/>
                  <c:y val="-1.742335573788344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2969885773624697E-3"/>
                  <c:y val="2.3557121661033054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484942886813255E-3"/>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6484942886812045E-3"/>
                  <c:y val="2.3557121661032187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6.593977154724818E-3"/>
                  <c:y val="-7.0671364983099158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6.5939771547246975E-3"/>
                  <c:y val="0"/>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'10_Figure 3'!$A$6:$A$13</c:f>
              <c:numCache>
                <c:formatCode>General</c:formatCode>
                <c:ptCount val="8"/>
                <c:pt idx="0">
                  <c:v>2015</c:v>
                </c:pt>
                <c:pt idx="1">
                  <c:v>2020</c:v>
                </c:pt>
                <c:pt idx="2">
                  <c:v>2025</c:v>
                </c:pt>
                <c:pt idx="3">
                  <c:v>2030</c:v>
                </c:pt>
                <c:pt idx="4">
                  <c:v>2035</c:v>
                </c:pt>
                <c:pt idx="5">
                  <c:v>2040</c:v>
                </c:pt>
                <c:pt idx="6">
                  <c:v>2045</c:v>
                </c:pt>
                <c:pt idx="7">
                  <c:v>2050</c:v>
                </c:pt>
              </c:numCache>
            </c:numRef>
          </c:cat>
          <c:val>
            <c:numRef>
              <c:f>'10_Figure 3'!$C$6:$C$13</c:f>
              <c:numCache>
                <c:formatCode>0%</c:formatCode>
                <c:ptCount val="8"/>
                <c:pt idx="0">
                  <c:v>7.8639104157170306E-2</c:v>
                </c:pt>
                <c:pt idx="1">
                  <c:v>9.130652330011485E-2</c:v>
                </c:pt>
                <c:pt idx="2">
                  <c:v>0.11139123654901274</c:v>
                </c:pt>
                <c:pt idx="3">
                  <c:v>0.1358062867535432</c:v>
                </c:pt>
                <c:pt idx="4">
                  <c:v>0.15576091914463028</c:v>
                </c:pt>
                <c:pt idx="5">
                  <c:v>0.17232319878543526</c:v>
                </c:pt>
                <c:pt idx="6">
                  <c:v>0.18243807138818621</c:v>
                </c:pt>
                <c:pt idx="7">
                  <c:v>0.19783282768322913</c:v>
                </c:pt>
              </c:numCache>
            </c:numRef>
          </c:val>
        </c:ser>
        <c:ser>
          <c:idx val="2"/>
          <c:order val="2"/>
          <c:tx>
            <c:strRef>
              <c:f>'10_Figure 3'!$D$5</c:f>
              <c:strCache>
                <c:ptCount val="1"/>
                <c:pt idx="0">
                  <c:v>South Korea: PAYGO Contribution Rate</c:v>
                </c:pt>
              </c:strCache>
            </c:strRef>
          </c:tx>
          <c:spPr>
            <a:solidFill>
              <a:srgbClr val="AAD2E0"/>
            </a:solidFill>
            <a:ln w="6350">
              <a:solidFill>
                <a:schemeClr val="tx1"/>
              </a:solidFill>
            </a:ln>
            <a:effectLst/>
          </c:spPr>
          <c:invertIfNegative val="0"/>
          <c:dLbls>
            <c:dLbl>
              <c:idx val="0"/>
              <c:layout>
                <c:manualLayout>
                  <c:x val="6.5939771547248033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9454828660436137E-3"/>
                  <c:y val="-9.7109878067179527E-1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9454828660436137E-3"/>
                  <c:y val="-2.4919379919492744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'10_Figure 3'!$A$6:$A$13</c:f>
              <c:numCache>
                <c:formatCode>General</c:formatCode>
                <c:ptCount val="8"/>
                <c:pt idx="0">
                  <c:v>2015</c:v>
                </c:pt>
                <c:pt idx="1">
                  <c:v>2020</c:v>
                </c:pt>
                <c:pt idx="2">
                  <c:v>2025</c:v>
                </c:pt>
                <c:pt idx="3">
                  <c:v>2030</c:v>
                </c:pt>
                <c:pt idx="4">
                  <c:v>2035</c:v>
                </c:pt>
                <c:pt idx="5">
                  <c:v>2040</c:v>
                </c:pt>
                <c:pt idx="6">
                  <c:v>2045</c:v>
                </c:pt>
                <c:pt idx="7">
                  <c:v>2050</c:v>
                </c:pt>
              </c:numCache>
            </c:numRef>
          </c:cat>
          <c:val>
            <c:numRef>
              <c:f>'10_Figure 3'!$D$6:$D$13</c:f>
              <c:numCache>
                <c:formatCode>0%</c:formatCode>
                <c:ptCount val="8"/>
                <c:pt idx="0">
                  <c:v>7.1701051181932207E-2</c:v>
                </c:pt>
                <c:pt idx="1">
                  <c:v>8.5607301863143026E-2</c:v>
                </c:pt>
                <c:pt idx="2">
                  <c:v>0.11200816509963676</c:v>
                </c:pt>
                <c:pt idx="3">
                  <c:v>0.14316209962386553</c:v>
                </c:pt>
                <c:pt idx="4">
                  <c:v>0.17606022539191207</c:v>
                </c:pt>
                <c:pt idx="5">
                  <c:v>0.21022068077309794</c:v>
                </c:pt>
                <c:pt idx="6">
                  <c:v>0.23808478231312244</c:v>
                </c:pt>
                <c:pt idx="7">
                  <c:v>0.26392629368959614</c:v>
                </c:pt>
              </c:numCache>
            </c:numRef>
          </c:val>
        </c:ser>
        <c:dLbls>
          <c:showLegendKey val="0"/>
          <c:showVal val="0"/>
          <c:showCatName val="0"/>
          <c:showSerName val="0"/>
          <c:showPercent val="0"/>
          <c:showBubbleSize val="0"/>
        </c:dLbls>
        <c:gapWidth val="219"/>
        <c:axId val="148027736"/>
        <c:axId val="148028128"/>
      </c:barChart>
      <c:lineChart>
        <c:grouping val="standard"/>
        <c:varyColors val="0"/>
        <c:ser>
          <c:idx val="0"/>
          <c:order val="0"/>
          <c:tx>
            <c:strRef>
              <c:f>'10_Figure 3'!$B$5</c:f>
              <c:strCache>
                <c:ptCount val="1"/>
                <c:pt idx="0">
                  <c:v>Personal Accounts  Contribution Rate</c:v>
                </c:pt>
              </c:strCache>
            </c:strRef>
          </c:tx>
          <c:spPr>
            <a:ln w="38100" cap="rnd">
              <a:solidFill>
                <a:srgbClr val="FFC000"/>
              </a:solidFill>
              <a:round/>
              <a:tailEnd type="triangle"/>
            </a:ln>
            <a:effectLst/>
          </c:spPr>
          <c:marker>
            <c:symbol val="none"/>
          </c:marker>
          <c:cat>
            <c:numRef>
              <c:f>'10_Figure 3'!$A$6:$A$13</c:f>
              <c:numCache>
                <c:formatCode>General</c:formatCode>
                <c:ptCount val="8"/>
                <c:pt idx="0">
                  <c:v>2015</c:v>
                </c:pt>
                <c:pt idx="1">
                  <c:v>2020</c:v>
                </c:pt>
                <c:pt idx="2">
                  <c:v>2025</c:v>
                </c:pt>
                <c:pt idx="3">
                  <c:v>2030</c:v>
                </c:pt>
                <c:pt idx="4">
                  <c:v>2035</c:v>
                </c:pt>
                <c:pt idx="5">
                  <c:v>2040</c:v>
                </c:pt>
                <c:pt idx="6">
                  <c:v>2045</c:v>
                </c:pt>
                <c:pt idx="7">
                  <c:v>2050</c:v>
                </c:pt>
              </c:numCache>
            </c:numRef>
          </c:cat>
          <c:val>
            <c:numRef>
              <c:f>'10_Figure 3'!$B$6:$B$13</c:f>
              <c:numCache>
                <c:formatCode>0%</c:formatCode>
                <c:ptCount val="8"/>
                <c:pt idx="0">
                  <c:v>0.125</c:v>
                </c:pt>
                <c:pt idx="1">
                  <c:v>0.125</c:v>
                </c:pt>
                <c:pt idx="2">
                  <c:v>0.125</c:v>
                </c:pt>
                <c:pt idx="3">
                  <c:v>0.125</c:v>
                </c:pt>
                <c:pt idx="4">
                  <c:v>0.125</c:v>
                </c:pt>
                <c:pt idx="5">
                  <c:v>0.125</c:v>
                </c:pt>
                <c:pt idx="6">
                  <c:v>0.125</c:v>
                </c:pt>
                <c:pt idx="7">
                  <c:v>0.125</c:v>
                </c:pt>
              </c:numCache>
            </c:numRef>
          </c:val>
          <c:smooth val="0"/>
        </c:ser>
        <c:dLbls>
          <c:showLegendKey val="0"/>
          <c:showVal val="0"/>
          <c:showCatName val="0"/>
          <c:showSerName val="0"/>
          <c:showPercent val="0"/>
          <c:showBubbleSize val="0"/>
        </c:dLbls>
        <c:marker val="1"/>
        <c:smooth val="0"/>
        <c:axId val="148027736"/>
        <c:axId val="148028128"/>
      </c:lineChart>
      <c:catAx>
        <c:axId val="14802773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8028128"/>
        <c:crosses val="autoZero"/>
        <c:auto val="1"/>
        <c:lblAlgn val="ctr"/>
        <c:lblOffset val="100"/>
        <c:noMultiLvlLbl val="0"/>
      </c:catAx>
      <c:valAx>
        <c:axId val="148028128"/>
        <c:scaling>
          <c:orientation val="minMax"/>
        </c:scaling>
        <c:delete val="0"/>
        <c:axPos val="l"/>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8027736"/>
        <c:crosses val="autoZero"/>
        <c:crossBetween val="between"/>
      </c:valAx>
      <c:spPr>
        <a:noFill/>
        <a:ln>
          <a:noFill/>
        </a:ln>
        <a:effectLst/>
      </c:spPr>
    </c:plotArea>
    <c:legend>
      <c:legendPos val="b"/>
      <c:layout>
        <c:manualLayout>
          <c:xMode val="edge"/>
          <c:yMode val="edge"/>
          <c:x val="0.10380711318795431"/>
          <c:y val="0.18592615936745233"/>
          <c:w val="0.48645366043613703"/>
          <c:h val="0.18646333593698269"/>
        </c:manualLayout>
      </c:layout>
      <c:overlay val="0"/>
      <c:spPr>
        <a:noFill/>
        <a:ln>
          <a:noFill/>
        </a:ln>
        <a:effectLst/>
      </c:spPr>
      <c:txPr>
        <a:bodyPr rot="0" spcFirstLastPara="1" vertOverflow="ellipsis" vert="horz" wrap="square" anchor="ctr" anchorCtr="1"/>
        <a:lstStyle/>
        <a:p>
          <a:pPr>
            <a:defRPr lang="ja-JP" sz="13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482018473652332"/>
          <c:y val="0.13985158373793938"/>
          <c:w val="0.81485131233595787"/>
          <c:h val="0.7145689466656524"/>
        </c:manualLayout>
      </c:layout>
      <c:scatterChart>
        <c:scatterStyle val="lineMarker"/>
        <c:varyColors val="0"/>
        <c:ser>
          <c:idx val="0"/>
          <c:order val="0"/>
          <c:tx>
            <c:strRef>
              <c:f>Coverage!$B$39</c:f>
              <c:strCache>
                <c:ptCount val="1"/>
                <c:pt idx="0">
                  <c:v>Effective Coverage Rate</c:v>
                </c:pt>
              </c:strCache>
            </c:strRef>
          </c:tx>
          <c:spPr>
            <a:ln w="19050" cap="rnd">
              <a:noFill/>
              <a:round/>
            </a:ln>
            <a:effectLst/>
          </c:spPr>
          <c:marker>
            <c:symbol val="circle"/>
            <c:size val="12"/>
            <c:spPr>
              <a:solidFill>
                <a:srgbClr val="295F71"/>
              </a:solidFill>
              <a:ln w="6350">
                <a:solidFill>
                  <a:schemeClr val="tx1"/>
                </a:solidFill>
              </a:ln>
              <a:effectLst/>
            </c:spPr>
          </c:marker>
          <c:dPt>
            <c:idx val="5"/>
            <c:marker>
              <c:spPr>
                <a:solidFill>
                  <a:srgbClr val="FFC000"/>
                </a:solidFill>
                <a:ln w="6350">
                  <a:solidFill>
                    <a:schemeClr val="tx1"/>
                  </a:solidFill>
                </a:ln>
                <a:effectLst/>
              </c:spPr>
            </c:marker>
            <c:bubble3D val="0"/>
          </c:dPt>
          <c:dPt>
            <c:idx val="6"/>
            <c:marker>
              <c:spPr>
                <a:solidFill>
                  <a:srgbClr val="FFC000"/>
                </a:solidFill>
                <a:ln w="6350">
                  <a:solidFill>
                    <a:schemeClr val="tx1"/>
                  </a:solidFill>
                </a:ln>
                <a:effectLst/>
              </c:spPr>
            </c:marker>
            <c:bubble3D val="0"/>
          </c:dPt>
          <c:dPt>
            <c:idx val="7"/>
            <c:marker>
              <c:spPr>
                <a:solidFill>
                  <a:srgbClr val="FFC000"/>
                </a:solidFill>
                <a:ln w="6350">
                  <a:solidFill>
                    <a:schemeClr val="tx1"/>
                  </a:solidFill>
                </a:ln>
                <a:effectLst/>
              </c:spPr>
            </c:marker>
            <c:bubble3D val="0"/>
          </c:dPt>
          <c:trendline>
            <c:spPr>
              <a:ln w="19050" cap="rnd">
                <a:solidFill>
                  <a:schemeClr val="accent1"/>
                </a:solidFill>
                <a:prstDash val="sysDot"/>
              </a:ln>
              <a:effectLst/>
            </c:spPr>
            <c:trendlineType val="linear"/>
            <c:dispRSqr val="0"/>
            <c:dispEq val="0"/>
          </c:trendline>
          <c:xVal>
            <c:numRef>
              <c:f>Coverage!$C$38:$J$38</c:f>
              <c:numCache>
                <c:formatCode>0%</c:formatCode>
                <c:ptCount val="8"/>
                <c:pt idx="0" formatCode="0.0%">
                  <c:v>0.115</c:v>
                </c:pt>
                <c:pt idx="1">
                  <c:v>0.24</c:v>
                </c:pt>
                <c:pt idx="2" formatCode="0.0%">
                  <c:v>0.35799999999999998</c:v>
                </c:pt>
                <c:pt idx="3" formatCode="0.0%">
                  <c:v>0.501</c:v>
                </c:pt>
                <c:pt idx="4" formatCode="0.0%">
                  <c:v>0.67900000000000005</c:v>
                </c:pt>
                <c:pt idx="5" formatCode="0.0%">
                  <c:v>0.25800000000000001</c:v>
                </c:pt>
                <c:pt idx="6" formatCode="0.0%">
                  <c:v>0.51100000000000001</c:v>
                </c:pt>
                <c:pt idx="7" formatCode="0.0%">
                  <c:v>0.72</c:v>
                </c:pt>
              </c:numCache>
            </c:numRef>
          </c:xVal>
          <c:yVal>
            <c:numRef>
              <c:f>Coverage!$C$39:$J$39</c:f>
              <c:numCache>
                <c:formatCode>0.0%</c:formatCode>
                <c:ptCount val="8"/>
                <c:pt idx="0">
                  <c:v>0.89236683141131257</c:v>
                </c:pt>
                <c:pt idx="1">
                  <c:v>0.60899999999999999</c:v>
                </c:pt>
                <c:pt idx="2">
                  <c:v>0.6435741426456737</c:v>
                </c:pt>
                <c:pt idx="3">
                  <c:v>0.37</c:v>
                </c:pt>
                <c:pt idx="4">
                  <c:v>0.29199999999999998</c:v>
                </c:pt>
                <c:pt idx="5">
                  <c:v>0.7081270812708127</c:v>
                </c:pt>
                <c:pt idx="6">
                  <c:v>0.40699999999999997</c:v>
                </c:pt>
                <c:pt idx="7">
                  <c:v>0.23105745212323064</c:v>
                </c:pt>
              </c:numCache>
            </c:numRef>
          </c:yVal>
          <c:smooth val="0"/>
        </c:ser>
        <c:dLbls>
          <c:showLegendKey val="0"/>
          <c:showVal val="0"/>
          <c:showCatName val="0"/>
          <c:showSerName val="0"/>
          <c:showPercent val="0"/>
          <c:showBubbleSize val="0"/>
        </c:dLbls>
        <c:axId val="190667360"/>
        <c:axId val="190667752"/>
      </c:scatterChart>
      <c:valAx>
        <c:axId val="190667360"/>
        <c:scaling>
          <c:orientation val="minMax"/>
        </c:scaling>
        <c:delete val="0"/>
        <c:axPos val="b"/>
        <c:majorGridlines>
          <c:spPr>
            <a:ln w="9525" cap="flat" cmpd="sng" algn="ctr">
              <a:solidFill>
                <a:srgbClr val="AAD2E0"/>
              </a:solidFill>
              <a:round/>
            </a:ln>
            <a:effectLst/>
          </c:spPr>
        </c:majorGridlines>
        <c:numFmt formatCode="0%" sourceLinked="0"/>
        <c:majorTickMark val="none"/>
        <c:minorTickMark val="none"/>
        <c:tickLblPos val="nextTo"/>
        <c:spPr>
          <a:noFill/>
          <a:ln w="9525" cap="flat" cmpd="sng" algn="ctr">
            <a:solidFill>
              <a:schemeClr val="tx1">
                <a:lumMod val="50000"/>
              </a:schemeClr>
            </a:solidFill>
            <a:round/>
          </a:ln>
          <a:effectLst/>
        </c:spPr>
        <c:txPr>
          <a:bodyPr rot="-60000000" spcFirstLastPara="1" vertOverflow="ellipsis" vert="horz" wrap="square" anchor="ctr" anchorCtr="1"/>
          <a:lstStyle/>
          <a:p>
            <a:pPr>
              <a:defRPr lang="ja-JP"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0667752"/>
        <c:crosses val="autoZero"/>
        <c:crossBetween val="midCat"/>
      </c:valAx>
      <c:valAx>
        <c:axId val="190667752"/>
        <c:scaling>
          <c:orientation val="minMax"/>
        </c:scaling>
        <c:delete val="0"/>
        <c:axPos val="l"/>
        <c:majorGridlines>
          <c:spPr>
            <a:ln w="9525" cap="flat" cmpd="sng" algn="ctr">
              <a:solidFill>
                <a:srgbClr val="AAD2E0"/>
              </a:solidFill>
              <a:round/>
            </a:ln>
            <a:effectLst/>
          </c:spPr>
        </c:majorGridlines>
        <c:minorGridlines>
          <c:spPr>
            <a:ln w="9525" cap="flat" cmpd="sng" algn="ctr">
              <a:noFill/>
              <a:round/>
            </a:ln>
            <a:effectLst/>
          </c:spPr>
        </c:minorGridlines>
        <c:numFmt formatCode="0%" sourceLinked="0"/>
        <c:majorTickMark val="none"/>
        <c:minorTickMark val="none"/>
        <c:tickLblPos val="nextTo"/>
        <c:spPr>
          <a:noFill/>
          <a:ln w="9525" cap="flat" cmpd="sng" algn="ctr">
            <a:solidFill>
              <a:schemeClr val="tx1">
                <a:lumMod val="50000"/>
              </a:schemeClr>
            </a:solidFill>
            <a:round/>
          </a:ln>
          <a:effectLst/>
        </c:spPr>
        <c:txPr>
          <a:bodyPr rot="-60000000" spcFirstLastPara="1" vertOverflow="ellipsis" vert="horz" wrap="square" anchor="ctr" anchorCtr="1"/>
          <a:lstStyle/>
          <a:p>
            <a:pPr>
              <a:defRPr lang="ja-JP"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0667360"/>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35154072545522"/>
          <c:y val="0.21337384700075057"/>
          <c:w val="0.81728295935192485"/>
          <c:h val="0.71088569321482331"/>
        </c:manualLayout>
      </c:layout>
      <c:barChart>
        <c:barDir val="bar"/>
        <c:grouping val="clustered"/>
        <c:varyColors val="0"/>
        <c:ser>
          <c:idx val="0"/>
          <c:order val="0"/>
          <c:spPr>
            <a:solidFill>
              <a:srgbClr val="295F71"/>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lang="ja-JP"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'12_Figure 5'!$A$5:$A$14</c:f>
              <c:strCache>
                <c:ptCount val="10"/>
                <c:pt idx="0">
                  <c:v>Italy</c:v>
                </c:pt>
                <c:pt idx="1">
                  <c:v>Japan</c:v>
                </c:pt>
                <c:pt idx="2">
                  <c:v>Germany</c:v>
                </c:pt>
                <c:pt idx="3">
                  <c:v>Canada</c:v>
                </c:pt>
                <c:pt idx="4">
                  <c:v>France</c:v>
                </c:pt>
                <c:pt idx="5">
                  <c:v>UK</c:v>
                </c:pt>
                <c:pt idx="6">
                  <c:v>Australia</c:v>
                </c:pt>
                <c:pt idx="7">
                  <c:v>US</c:v>
                </c:pt>
                <c:pt idx="8">
                  <c:v>Sweden</c:v>
                </c:pt>
                <c:pt idx="9">
                  <c:v>Netherlands</c:v>
                </c:pt>
              </c:strCache>
            </c:strRef>
          </c:cat>
          <c:val>
            <c:numRef>
              <c:f>'12_Figure 5'!$B$5:$B$14</c:f>
              <c:numCache>
                <c:formatCode>0%</c:formatCode>
                <c:ptCount val="10"/>
                <c:pt idx="0">
                  <c:v>-0.46</c:v>
                </c:pt>
                <c:pt idx="1">
                  <c:v>-0.39</c:v>
                </c:pt>
                <c:pt idx="2">
                  <c:v>-0.37</c:v>
                </c:pt>
                <c:pt idx="3">
                  <c:v>-0.33</c:v>
                </c:pt>
                <c:pt idx="4">
                  <c:v>-0.33</c:v>
                </c:pt>
                <c:pt idx="5">
                  <c:v>-0.26</c:v>
                </c:pt>
                <c:pt idx="6">
                  <c:v>-0.24</c:v>
                </c:pt>
                <c:pt idx="7">
                  <c:v>-0.22</c:v>
                </c:pt>
                <c:pt idx="8">
                  <c:v>-0.19</c:v>
                </c:pt>
                <c:pt idx="9">
                  <c:v>-0.05</c:v>
                </c:pt>
              </c:numCache>
            </c:numRef>
          </c:val>
        </c:ser>
        <c:dLbls>
          <c:showLegendKey val="0"/>
          <c:showVal val="0"/>
          <c:showCatName val="0"/>
          <c:showSerName val="0"/>
          <c:showPercent val="0"/>
          <c:showBubbleSize val="0"/>
        </c:dLbls>
        <c:gapWidth val="100"/>
        <c:axId val="190668536"/>
        <c:axId val="190668928"/>
      </c:barChart>
      <c:catAx>
        <c:axId val="190668536"/>
        <c:scaling>
          <c:orientation val="minMax"/>
        </c:scaling>
        <c:delete val="0"/>
        <c:axPos val="r"/>
        <c:numFmt formatCode="General" sourceLinked="1"/>
        <c:majorTickMark val="in"/>
        <c:minorTickMark val="none"/>
        <c:tickLblPos val="high"/>
        <c:spPr>
          <a:noFill/>
          <a:ln w="6350" cap="flat" cmpd="sng" algn="ctr">
            <a:solidFill>
              <a:schemeClr val="bg1">
                <a:lumMod val="50000"/>
              </a:schemeClr>
            </a:solidFill>
            <a:round/>
          </a:ln>
          <a:effectLst/>
        </c:spPr>
        <c:txPr>
          <a:bodyPr rot="-60000000" spcFirstLastPara="1" vertOverflow="ellipsis" vert="horz" wrap="square" anchor="ctr" anchorCtr="1"/>
          <a:lstStyle/>
          <a:p>
            <a:pPr>
              <a:defRPr lang="ja-JP"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90668928"/>
        <c:crosses val="autoZero"/>
        <c:auto val="1"/>
        <c:lblAlgn val="ctr"/>
        <c:lblOffset val="100"/>
        <c:noMultiLvlLbl val="0"/>
      </c:catAx>
      <c:valAx>
        <c:axId val="190668928"/>
        <c:scaling>
          <c:orientation val="maxMin"/>
        </c:scaling>
        <c:delete val="0"/>
        <c:axPos val="b"/>
        <c:numFmt formatCode="0%" sourceLinked="1"/>
        <c:majorTickMark val="out"/>
        <c:minorTickMark val="none"/>
        <c:tickLblPos val="nextTo"/>
        <c:spPr>
          <a:noFill/>
          <a:ln>
            <a:solidFill>
              <a:schemeClr val="bg1">
                <a:lumMod val="50000"/>
              </a:schemeClr>
            </a:solidFill>
          </a:ln>
          <a:effectLst/>
        </c:spPr>
        <c:txPr>
          <a:bodyPr rot="0" spcFirstLastPara="1" vertOverflow="ellipsis" wrap="square" anchor="ctr" anchorCtr="1"/>
          <a:lstStyle/>
          <a:p>
            <a:pPr>
              <a:defRPr lang="ja-JP"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90668536"/>
        <c:crosses val="autoZero"/>
        <c:crossBetween val="between"/>
        <c:majorUnit val="0.1"/>
      </c:valAx>
      <c:spPr>
        <a:noFill/>
        <a:ln>
          <a:noFill/>
        </a:ln>
        <a:effectLst/>
      </c:spPr>
    </c:plotArea>
    <c:plotVisOnly val="1"/>
    <c:dispBlanksAs val="gap"/>
    <c:showDLblsOverMax val="0"/>
  </c:chart>
  <c:spPr>
    <a:solidFill>
      <a:schemeClr val="tx1"/>
    </a:solid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83721605628115E-2"/>
          <c:y val="0.13304232640318914"/>
          <c:w val="0.71816854055551882"/>
          <c:h val="0.73461701964756043"/>
        </c:manualLayout>
      </c:layout>
      <c:lineChart>
        <c:grouping val="standard"/>
        <c:varyColors val="0"/>
        <c:ser>
          <c:idx val="0"/>
          <c:order val="0"/>
          <c:tx>
            <c:strRef>
              <c:f>'[3]Figure_Pension Funds Assets'!$B$2</c:f>
              <c:strCache>
                <c:ptCount val="1"/>
                <c:pt idx="0">
                  <c:v>Chile</c:v>
                </c:pt>
              </c:strCache>
            </c:strRef>
          </c:tx>
          <c:spPr>
            <a:ln w="34925" cap="rnd">
              <a:solidFill>
                <a:srgbClr val="295F71"/>
              </a:solidFill>
              <a:round/>
            </a:ln>
            <a:effectLst/>
          </c:spPr>
          <c:marker>
            <c:symbol val="none"/>
          </c:marker>
          <c:cat>
            <c:numRef>
              <c:f>'[3]Figure_Pension Funds Assets'!$A$3:$A$36</c:f>
              <c:numCache>
                <c:formatCode>General</c:formatCode>
                <c:ptCount val="34"/>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numCache>
            </c:numRef>
          </c:cat>
          <c:val>
            <c:numRef>
              <c:f>'[3]Figure_Pension Funds Assets'!$B$3:$B$36</c:f>
              <c:numCache>
                <c:formatCode>General</c:formatCode>
                <c:ptCount val="34"/>
                <c:pt idx="0">
                  <c:v>9.1861285594999585E-3</c:v>
                </c:pt>
                <c:pt idx="1">
                  <c:v>2.4895414929289109E-2</c:v>
                </c:pt>
                <c:pt idx="2">
                  <c:v>5.7476322210012212E-2</c:v>
                </c:pt>
                <c:pt idx="3">
                  <c:v>6.4700099440629683E-2</c:v>
                </c:pt>
                <c:pt idx="4">
                  <c:v>9.2971543208969762E-2</c:v>
                </c:pt>
                <c:pt idx="5">
                  <c:v>0.1194422694254724</c:v>
                </c:pt>
                <c:pt idx="6">
                  <c:v>0.12954155081551347</c:v>
                </c:pt>
                <c:pt idx="7">
                  <c:v>0.14543454846312984</c:v>
                </c:pt>
                <c:pt idx="8">
                  <c:v>0.15748014631958832</c:v>
                </c:pt>
                <c:pt idx="9">
                  <c:v>0.21098308858458931</c:v>
                </c:pt>
                <c:pt idx="10">
                  <c:v>0.27631296779697689</c:v>
                </c:pt>
                <c:pt idx="11">
                  <c:v>0.27874505138810013</c:v>
                </c:pt>
                <c:pt idx="12">
                  <c:v>0.33426180367671882</c:v>
                </c:pt>
                <c:pt idx="13">
                  <c:v>0.40425079472215891</c:v>
                </c:pt>
                <c:pt idx="14">
                  <c:v>0.35239539036800838</c:v>
                </c:pt>
                <c:pt idx="15">
                  <c:v>0.35895995810647968</c:v>
                </c:pt>
                <c:pt idx="16">
                  <c:v>0.3686154293614114</c:v>
                </c:pt>
                <c:pt idx="17">
                  <c:v>0.38810021383952809</c:v>
                </c:pt>
                <c:pt idx="18">
                  <c:v>0.47264517380892335</c:v>
                </c:pt>
                <c:pt idx="19">
                  <c:v>0.45237533229698701</c:v>
                </c:pt>
                <c:pt idx="20">
                  <c:v>0.49021639780495102</c:v>
                </c:pt>
                <c:pt idx="21">
                  <c:v>0.50032381384038216</c:v>
                </c:pt>
                <c:pt idx="22">
                  <c:v>0.63837270062972207</c:v>
                </c:pt>
                <c:pt idx="23">
                  <c:v>0.60417939312822444</c:v>
                </c:pt>
                <c:pt idx="24">
                  <c:v>0.60091242870094463</c:v>
                </c:pt>
                <c:pt idx="25">
                  <c:v>0.57303562402043806</c:v>
                </c:pt>
                <c:pt idx="26">
                  <c:v>0.64180909033807387</c:v>
                </c:pt>
                <c:pt idx="27">
                  <c:v>0.41317472605305006</c:v>
                </c:pt>
                <c:pt idx="28">
                  <c:v>0.6850653753036382</c:v>
                </c:pt>
                <c:pt idx="29">
                  <c:v>0.68246296820930363</c:v>
                </c:pt>
                <c:pt idx="30">
                  <c:v>0.69399999999999995</c:v>
                </c:pt>
                <c:pt idx="31">
                  <c:v>0.60849195427241476</c:v>
                </c:pt>
                <c:pt idx="32">
                  <c:v>0.58798232863977662</c:v>
                </c:pt>
                <c:pt idx="33">
                  <c:v>0.64128709865205336</c:v>
                </c:pt>
              </c:numCache>
            </c:numRef>
          </c:val>
          <c:smooth val="0"/>
        </c:ser>
        <c:ser>
          <c:idx val="1"/>
          <c:order val="1"/>
          <c:tx>
            <c:strRef>
              <c:f>'[3]Figure_Pension Funds Assets'!$C$2</c:f>
              <c:strCache>
                <c:ptCount val="1"/>
                <c:pt idx="0">
                  <c:v>Peru</c:v>
                </c:pt>
              </c:strCache>
            </c:strRef>
          </c:tx>
          <c:spPr>
            <a:ln w="34925" cap="rnd">
              <a:solidFill>
                <a:srgbClr val="C00000"/>
              </a:solidFill>
              <a:round/>
            </a:ln>
            <a:effectLst/>
          </c:spPr>
          <c:marker>
            <c:symbol val="none"/>
          </c:marker>
          <c:cat>
            <c:numRef>
              <c:f>'[3]Figure_Pension Funds Assets'!$A$3:$A$36</c:f>
              <c:numCache>
                <c:formatCode>General</c:formatCode>
                <c:ptCount val="34"/>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numCache>
            </c:numRef>
          </c:cat>
          <c:val>
            <c:numRef>
              <c:f>'[3]Figure_Pension Funds Assets'!$C$3:$C$36</c:f>
              <c:numCache>
                <c:formatCode>General</c:formatCode>
                <c:ptCount val="34"/>
                <c:pt idx="0">
                  <c:v>0</c:v>
                </c:pt>
                <c:pt idx="1">
                  <c:v>0</c:v>
                </c:pt>
                <c:pt idx="2">
                  <c:v>0</c:v>
                </c:pt>
                <c:pt idx="3">
                  <c:v>0</c:v>
                </c:pt>
                <c:pt idx="4">
                  <c:v>0</c:v>
                </c:pt>
                <c:pt idx="5">
                  <c:v>0</c:v>
                </c:pt>
                <c:pt idx="6">
                  <c:v>0</c:v>
                </c:pt>
                <c:pt idx="7">
                  <c:v>0</c:v>
                </c:pt>
                <c:pt idx="8">
                  <c:v>0</c:v>
                </c:pt>
                <c:pt idx="9">
                  <c:v>0</c:v>
                </c:pt>
                <c:pt idx="10">
                  <c:v>0</c:v>
                </c:pt>
                <c:pt idx="11">
                  <c:v>0</c:v>
                </c:pt>
                <c:pt idx="12">
                  <c:v>8.4697275658776844E-4</c:v>
                </c:pt>
                <c:pt idx="13">
                  <c:v>5.9469615011439273E-3</c:v>
                </c:pt>
                <c:pt idx="14">
                  <c:v>1.1201266339691335E-2</c:v>
                </c:pt>
                <c:pt idx="15">
                  <c:v>1.7574817625626557E-2</c:v>
                </c:pt>
                <c:pt idx="16">
                  <c:v>2.6528729336270311E-2</c:v>
                </c:pt>
                <c:pt idx="17">
                  <c:v>3.1802912793732374E-2</c:v>
                </c:pt>
                <c:pt idx="18">
                  <c:v>4.8795219175079049E-2</c:v>
                </c:pt>
                <c:pt idx="19">
                  <c:v>5.4023108868073169E-2</c:v>
                </c:pt>
                <c:pt idx="20">
                  <c:v>7.0205950094488739E-2</c:v>
                </c:pt>
                <c:pt idx="21">
                  <c:v>8.3129418749726181E-2</c:v>
                </c:pt>
                <c:pt idx="22">
                  <c:v>0.10741896474036478</c:v>
                </c:pt>
                <c:pt idx="23">
                  <c:v>0.11754778864668912</c:v>
                </c:pt>
                <c:pt idx="24">
                  <c:v>0.12668778860475433</c:v>
                </c:pt>
                <c:pt idx="25">
                  <c:v>0.16381072990607959</c:v>
                </c:pt>
                <c:pt idx="26">
                  <c:v>0.19944245993770604</c:v>
                </c:pt>
                <c:pt idx="27">
                  <c:v>0.13079385984796832</c:v>
                </c:pt>
                <c:pt idx="28">
                  <c:v>0.19720074980149438</c:v>
                </c:pt>
                <c:pt idx="29">
                  <c:v>0.20773895243579149</c:v>
                </c:pt>
                <c:pt idx="30">
                  <c:v>0.17599966875468426</c:v>
                </c:pt>
                <c:pt idx="31">
                  <c:v>0.19517256696372401</c:v>
                </c:pt>
                <c:pt idx="32">
                  <c:v>0.17871746557063944</c:v>
                </c:pt>
                <c:pt idx="33">
                  <c:v>0.1870501879157436</c:v>
                </c:pt>
              </c:numCache>
            </c:numRef>
          </c:val>
          <c:smooth val="0"/>
        </c:ser>
        <c:ser>
          <c:idx val="2"/>
          <c:order val="2"/>
          <c:tx>
            <c:strRef>
              <c:f>'[3]Figure_Pension Funds Assets'!$D$2</c:f>
              <c:strCache>
                <c:ptCount val="1"/>
                <c:pt idx="0">
                  <c:v>Colombia</c:v>
                </c:pt>
              </c:strCache>
            </c:strRef>
          </c:tx>
          <c:spPr>
            <a:ln w="34925" cap="rnd">
              <a:solidFill>
                <a:srgbClr val="AAD2E0"/>
              </a:solidFill>
              <a:round/>
            </a:ln>
            <a:effectLst/>
          </c:spPr>
          <c:marker>
            <c:symbol val="none"/>
          </c:marker>
          <c:cat>
            <c:numRef>
              <c:f>'[3]Figure_Pension Funds Assets'!$A$3:$A$36</c:f>
              <c:numCache>
                <c:formatCode>General</c:formatCode>
                <c:ptCount val="34"/>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numCache>
            </c:numRef>
          </c:cat>
          <c:val>
            <c:numRef>
              <c:f>'[3]Figure_Pension Funds Assets'!$D$3:$D$36</c:f>
              <c:numCache>
                <c:formatCode>General</c:formatCode>
                <c:ptCount val="34"/>
                <c:pt idx="0">
                  <c:v>0</c:v>
                </c:pt>
                <c:pt idx="1">
                  <c:v>0</c:v>
                </c:pt>
                <c:pt idx="2">
                  <c:v>0</c:v>
                </c:pt>
                <c:pt idx="3">
                  <c:v>0</c:v>
                </c:pt>
                <c:pt idx="4">
                  <c:v>0</c:v>
                </c:pt>
                <c:pt idx="5">
                  <c:v>0</c:v>
                </c:pt>
                <c:pt idx="6">
                  <c:v>0</c:v>
                </c:pt>
                <c:pt idx="7">
                  <c:v>0</c:v>
                </c:pt>
                <c:pt idx="8">
                  <c:v>0</c:v>
                </c:pt>
                <c:pt idx="9">
                  <c:v>0</c:v>
                </c:pt>
                <c:pt idx="10">
                  <c:v>0</c:v>
                </c:pt>
                <c:pt idx="11">
                  <c:v>0</c:v>
                </c:pt>
                <c:pt idx="12">
                  <c:v>0</c:v>
                </c:pt>
                <c:pt idx="13">
                  <c:v>4.6509637383307167E-4</c:v>
                </c:pt>
                <c:pt idx="14">
                  <c:v>2.8754494384784514E-3</c:v>
                </c:pt>
                <c:pt idx="15">
                  <c:v>8.254416210654987E-3</c:v>
                </c:pt>
                <c:pt idx="16">
                  <c:v>1.2816485150741944E-2</c:v>
                </c:pt>
                <c:pt idx="17">
                  <c:v>2.1433561256497775E-2</c:v>
                </c:pt>
                <c:pt idx="18">
                  <c:v>3.3497258891843559E-2</c:v>
                </c:pt>
                <c:pt idx="19">
                  <c:v>3.5884851468547918E-2</c:v>
                </c:pt>
                <c:pt idx="20">
                  <c:v>5.0460192957714256E-2</c:v>
                </c:pt>
                <c:pt idx="21">
                  <c:v>5.5976453670149376E-2</c:v>
                </c:pt>
                <c:pt idx="22">
                  <c:v>7.7377592010050095E-2</c:v>
                </c:pt>
                <c:pt idx="23">
                  <c:v>9.4597588912494687E-2</c:v>
                </c:pt>
                <c:pt idx="24">
                  <c:v>0.10932968278615532</c:v>
                </c:pt>
                <c:pt idx="25">
                  <c:v>0.11885833779508276</c:v>
                </c:pt>
                <c:pt idx="26">
                  <c:v>0.12208208680191268</c:v>
                </c:pt>
                <c:pt idx="27">
                  <c:v>0.1066162277995417</c:v>
                </c:pt>
                <c:pt idx="28">
                  <c:v>0.1671549887178298</c:v>
                </c:pt>
                <c:pt idx="29">
                  <c:v>0.18003151186915756</c:v>
                </c:pt>
                <c:pt idx="30">
                  <c:v>0.17599999999999999</c:v>
                </c:pt>
                <c:pt idx="31">
                  <c:v>0.19227692617430267</c:v>
                </c:pt>
                <c:pt idx="32">
                  <c:v>0.1811839983627283</c:v>
                </c:pt>
                <c:pt idx="33">
                  <c:v>0.1675834272680915</c:v>
                </c:pt>
              </c:numCache>
            </c:numRef>
          </c:val>
          <c:smooth val="0"/>
        </c:ser>
        <c:ser>
          <c:idx val="3"/>
          <c:order val="3"/>
          <c:tx>
            <c:strRef>
              <c:f>'[3]Figure_Pension Funds Assets'!$E$2</c:f>
              <c:strCache>
                <c:ptCount val="1"/>
                <c:pt idx="0">
                  <c:v>Mexico</c:v>
                </c:pt>
              </c:strCache>
            </c:strRef>
          </c:tx>
          <c:spPr>
            <a:ln w="34925" cap="rnd">
              <a:solidFill>
                <a:srgbClr val="FFC000"/>
              </a:solidFill>
              <a:round/>
            </a:ln>
            <a:effectLst/>
          </c:spPr>
          <c:marker>
            <c:symbol val="none"/>
          </c:marker>
          <c:cat>
            <c:numRef>
              <c:f>'[3]Figure_Pension Funds Assets'!$A$3:$A$36</c:f>
              <c:numCache>
                <c:formatCode>General</c:formatCode>
                <c:ptCount val="34"/>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numCache>
            </c:numRef>
          </c:cat>
          <c:val>
            <c:numRef>
              <c:f>'[3]Figure_Pension Funds Assets'!$E$3:$E$36</c:f>
              <c:numCache>
                <c:formatCode>General</c:formatCode>
                <c:ptCount val="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1.2797712045667215E-3</c:v>
                </c:pt>
                <c:pt idx="17">
                  <c:v>1.1555038545441706E-2</c:v>
                </c:pt>
                <c:pt idx="18">
                  <c:v>1.9694208851172002E-2</c:v>
                </c:pt>
                <c:pt idx="19">
                  <c:v>2.4884166234983161E-2</c:v>
                </c:pt>
                <c:pt idx="20">
                  <c:v>3.7458220835532602E-2</c:v>
                </c:pt>
                <c:pt idx="21">
                  <c:v>4.2812660399043481E-2</c:v>
                </c:pt>
                <c:pt idx="22">
                  <c:v>5.0252631336333585E-2</c:v>
                </c:pt>
                <c:pt idx="23">
                  <c:v>5.5867598202360681E-2</c:v>
                </c:pt>
                <c:pt idx="24">
                  <c:v>6.3930541697816964E-2</c:v>
                </c:pt>
                <c:pt idx="25">
                  <c:v>7.064080012769984E-2</c:v>
                </c:pt>
                <c:pt idx="26">
                  <c:v>7.7120209897376585E-2</c:v>
                </c:pt>
                <c:pt idx="27">
                  <c:v>6.453378606474168E-2</c:v>
                </c:pt>
                <c:pt idx="28">
                  <c:v>9.8734753626423158E-2</c:v>
                </c:pt>
                <c:pt idx="29">
                  <c:v>0.10509126521909749</c:v>
                </c:pt>
                <c:pt idx="30">
                  <c:v>0.10325780903633261</c:v>
                </c:pt>
                <c:pt idx="31">
                  <c:v>0.12963410588011198</c:v>
                </c:pt>
                <c:pt idx="32">
                  <c:v>0.12990940643283316</c:v>
                </c:pt>
                <c:pt idx="33">
                  <c:v>0.130752194112702</c:v>
                </c:pt>
              </c:numCache>
            </c:numRef>
          </c:val>
          <c:smooth val="0"/>
        </c:ser>
        <c:dLbls>
          <c:showLegendKey val="0"/>
          <c:showVal val="0"/>
          <c:showCatName val="0"/>
          <c:showSerName val="0"/>
          <c:showPercent val="0"/>
          <c:showBubbleSize val="0"/>
        </c:dLbls>
        <c:smooth val="0"/>
        <c:axId val="190669712"/>
        <c:axId val="190670104"/>
      </c:lineChart>
      <c:catAx>
        <c:axId val="190669712"/>
        <c:scaling>
          <c:orientation val="minMax"/>
        </c:scaling>
        <c:delete val="0"/>
        <c:axPos val="b"/>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0670104"/>
        <c:crosses val="autoZero"/>
        <c:auto val="1"/>
        <c:lblAlgn val="ctr"/>
        <c:lblOffset val="100"/>
        <c:tickLblSkip val="3"/>
        <c:tickMarkSkip val="3"/>
        <c:noMultiLvlLbl val="0"/>
      </c:catAx>
      <c:valAx>
        <c:axId val="190670104"/>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lang="ja-JP"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0669712"/>
        <c:crosses val="autoZero"/>
        <c:crossBetween val="between"/>
      </c:valAx>
      <c:spPr>
        <a:noFill/>
        <a:ln>
          <a:noFill/>
        </a:ln>
        <a:effectLst/>
      </c:spPr>
    </c:plotArea>
    <c:legend>
      <c:legendPos val="r"/>
      <c:layout>
        <c:manualLayout>
          <c:xMode val="edge"/>
          <c:yMode val="edge"/>
          <c:x val="0.80816019164871156"/>
          <c:y val="0.22638826443841117"/>
          <c:w val="0.18833920264443166"/>
          <c:h val="0.45212215163704561"/>
        </c:manualLayout>
      </c:layout>
      <c:overlay val="0"/>
      <c:spPr>
        <a:noFill/>
        <a:ln>
          <a:noFill/>
        </a:ln>
        <a:effectLst/>
      </c:spPr>
      <c:txPr>
        <a:bodyPr rot="0" spcFirstLastPara="1" vertOverflow="ellipsis" vert="horz" wrap="square" anchor="ctr" anchorCtr="1"/>
        <a:lstStyle/>
        <a:p>
          <a:pPr>
            <a:defRPr lang="ja-JP"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tx1"/>
    </a:solid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3419424887248"/>
          <c:y val="0.17943409247757075"/>
          <c:w val="0.83866789377680562"/>
          <c:h val="0.67569074258530071"/>
        </c:manualLayout>
      </c:layout>
      <c:barChart>
        <c:barDir val="col"/>
        <c:grouping val="clustered"/>
        <c:varyColors val="0"/>
        <c:ser>
          <c:idx val="1"/>
          <c:order val="1"/>
          <c:tx>
            <c:strRef>
              <c:f>'14_Figure 7'!$B$5</c:f>
              <c:strCache>
                <c:ptCount val="1"/>
                <c:pt idx="0">
                  <c:v>Replacement Rate</c:v>
                </c:pt>
              </c:strCache>
            </c:strRef>
          </c:tx>
          <c:spPr>
            <a:solidFill>
              <a:srgbClr val="295F71"/>
            </a:solidFill>
            <a:ln w="6350">
              <a:solidFill>
                <a:schemeClr val="bg1">
                  <a:lumMod val="50000"/>
                </a:schemeClr>
              </a:solidFill>
            </a:ln>
            <a:effectLst/>
          </c:spPr>
          <c:invertIfNegative val="0"/>
          <c:dLbls>
            <c:numFmt formatCode="0%" sourceLinked="0"/>
            <c:spPr>
              <a:noFill/>
              <a:ln>
                <a:noFill/>
              </a:ln>
              <a:effectLst/>
            </c:spPr>
            <c:txPr>
              <a:bodyPr rot="0" spcFirstLastPara="1" vertOverflow="ellipsis" vert="horz" wrap="square" anchor="ctr" anchorCtr="1"/>
              <a:lstStyle/>
              <a:p>
                <a:pPr>
                  <a:defRPr lang="ja-JP"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'14_Figure 7'!$A$6:$A$10</c:f>
              <c:numCache>
                <c:formatCode>0.0%</c:formatCode>
                <c:ptCount val="5"/>
                <c:pt idx="0">
                  <c:v>7.4999999999999997E-2</c:v>
                </c:pt>
                <c:pt idx="1">
                  <c:v>0.1</c:v>
                </c:pt>
                <c:pt idx="2">
                  <c:v>0.125</c:v>
                </c:pt>
                <c:pt idx="3">
                  <c:v>0.15</c:v>
                </c:pt>
                <c:pt idx="4">
                  <c:v>0.17499999999999999</c:v>
                </c:pt>
              </c:numCache>
            </c:numRef>
          </c:cat>
          <c:val>
            <c:numRef>
              <c:f>'14_Figure 7'!$B$6:$B$10</c:f>
              <c:numCache>
                <c:formatCode>0.0%</c:formatCode>
                <c:ptCount val="5"/>
                <c:pt idx="0">
                  <c:v>0.30469390313380756</c:v>
                </c:pt>
                <c:pt idx="1">
                  <c:v>0.40625853751174373</c:v>
                </c:pt>
                <c:pt idx="2">
                  <c:v>0.50782317188967951</c:v>
                </c:pt>
                <c:pt idx="3">
                  <c:v>0.60938780626761513</c:v>
                </c:pt>
                <c:pt idx="4">
                  <c:v>0.71095244064555108</c:v>
                </c:pt>
              </c:numCache>
            </c:numRef>
          </c:val>
        </c:ser>
        <c:dLbls>
          <c:showLegendKey val="0"/>
          <c:showVal val="0"/>
          <c:showCatName val="0"/>
          <c:showSerName val="0"/>
          <c:showPercent val="0"/>
          <c:showBubbleSize val="0"/>
        </c:dLbls>
        <c:gapWidth val="150"/>
        <c:overlap val="-27"/>
        <c:axId val="190670888"/>
        <c:axId val="190671280"/>
        <c:extLst>
          <c:ext xmlns:c15="http://schemas.microsoft.com/office/drawing/2012/chart" uri="{02D57815-91ED-43cb-92C2-25804820EDAC}">
            <c15:filteredBarSeries>
              <c15:ser>
                <c:idx val="0"/>
                <c:order val="0"/>
                <c:tx>
                  <c:strRef>
                    <c:extLst>
                      <c:ext uri="{02D57815-91ED-43cb-92C2-25804820EDAC}">
                        <c15:formulaRef>
                          <c15:sqref>'14_Figure 7'!$A$5</c15:sqref>
                        </c15:formulaRef>
                      </c:ext>
                    </c:extLst>
                    <c:strCache>
                      <c:ptCount val="1"/>
                    </c:strCache>
                  </c:strRef>
                </c:tx>
                <c:spPr>
                  <a:solidFill>
                    <a:schemeClr val="accent1"/>
                  </a:solidFill>
                  <a:ln>
                    <a:noFill/>
                  </a:ln>
                  <a:effectLst/>
                </c:spPr>
                <c:invertIfNegative val="0"/>
                <c:cat>
                  <c:numRef>
                    <c:extLst>
                      <c:ext uri="{02D57815-91ED-43cb-92C2-25804820EDAC}">
                        <c15:formulaRef>
                          <c15:sqref>'14_Figure 7'!$A$6:$A$10</c15:sqref>
                        </c15:formulaRef>
                      </c:ext>
                    </c:extLst>
                    <c:numCache>
                      <c:formatCode>0.0%</c:formatCode>
                      <c:ptCount val="5"/>
                      <c:pt idx="0">
                        <c:v>7.4999999999999997E-2</c:v>
                      </c:pt>
                      <c:pt idx="1">
                        <c:v>0.1</c:v>
                      </c:pt>
                      <c:pt idx="2">
                        <c:v>0.125</c:v>
                      </c:pt>
                      <c:pt idx="3">
                        <c:v>0.15</c:v>
                      </c:pt>
                      <c:pt idx="4">
                        <c:v>0.17499999999999999</c:v>
                      </c:pt>
                    </c:numCache>
                  </c:numRef>
                </c:cat>
                <c:val>
                  <c:numRef>
                    <c:extLst>
                      <c:ext uri="{02D57815-91ED-43cb-92C2-25804820EDAC}">
                        <c15:formulaRef>
                          <c15:sqref>'14_Figure 7'!$A$6:$A$10</c15:sqref>
                        </c15:formulaRef>
                      </c:ext>
                    </c:extLst>
                    <c:numCache>
                      <c:formatCode>0.0%</c:formatCode>
                      <c:ptCount val="5"/>
                      <c:pt idx="0">
                        <c:v>7.4999999999999997E-2</c:v>
                      </c:pt>
                      <c:pt idx="1">
                        <c:v>0.1</c:v>
                      </c:pt>
                      <c:pt idx="2">
                        <c:v>0.125</c:v>
                      </c:pt>
                      <c:pt idx="3">
                        <c:v>0.15</c:v>
                      </c:pt>
                      <c:pt idx="4">
                        <c:v>0.17499999999999999</c:v>
                      </c:pt>
                    </c:numCache>
                  </c:numRef>
                </c:val>
              </c15:ser>
            </c15:filteredBarSeries>
          </c:ext>
        </c:extLst>
      </c:barChart>
      <c:catAx>
        <c:axId val="190670888"/>
        <c:scaling>
          <c:orientation val="minMax"/>
        </c:scaling>
        <c:delete val="0"/>
        <c:axPos val="b"/>
        <c:numFmt formatCode="0.0%"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ja-JP"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90671280"/>
        <c:crosses val="autoZero"/>
        <c:auto val="1"/>
        <c:lblAlgn val="ctr"/>
        <c:lblOffset val="100"/>
        <c:noMultiLvlLbl val="0"/>
      </c:catAx>
      <c:valAx>
        <c:axId val="190671280"/>
        <c:scaling>
          <c:orientation val="minMax"/>
        </c:scaling>
        <c:delete val="0"/>
        <c:axPos val="l"/>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lang="ja-JP"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90670888"/>
        <c:crosses val="autoZero"/>
        <c:crossBetween val="between"/>
      </c:valAx>
      <c:spPr>
        <a:noFill/>
        <a:ln>
          <a:noFill/>
        </a:ln>
        <a:effectLst/>
      </c:spPr>
    </c:plotArea>
    <c:plotVisOnly val="1"/>
    <c:dispBlanksAs val="gap"/>
    <c:showDLblsOverMax val="0"/>
  </c:chart>
  <c:spPr>
    <a:solidFill>
      <a:schemeClr val="tx1"/>
    </a:solidFill>
    <a:ln>
      <a:noFill/>
    </a:ln>
    <a:effectLst/>
  </c:spPr>
  <c:txPr>
    <a:bodyPr/>
    <a:lstStyle/>
    <a:p>
      <a:pPr>
        <a:defRPr>
          <a:solidFill>
            <a:schemeClr val="bg1"/>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84682933151877E-2"/>
          <c:y val="0.17472743027368154"/>
          <c:w val="0.89348510481282695"/>
          <c:h val="0.50105930707816548"/>
        </c:manualLayout>
      </c:layout>
      <c:barChart>
        <c:barDir val="col"/>
        <c:grouping val="clustered"/>
        <c:varyColors val="0"/>
        <c:ser>
          <c:idx val="0"/>
          <c:order val="0"/>
          <c:spPr>
            <a:solidFill>
              <a:srgbClr val="295F71"/>
            </a:solidFill>
            <a:ln>
              <a:noFill/>
            </a:ln>
            <a:effectLst/>
          </c:spPr>
          <c:invertIfNegative val="0"/>
          <c:dPt>
            <c:idx val="0"/>
            <c:invertIfNegative val="0"/>
            <c:bubble3D val="0"/>
            <c:spPr>
              <a:solidFill>
                <a:srgbClr val="C00000"/>
              </a:solidFill>
              <a:ln w="6350">
                <a:solidFill>
                  <a:schemeClr val="tx1"/>
                </a:solidFill>
              </a:ln>
              <a:effectLst/>
            </c:spPr>
          </c:dPt>
          <c:dPt>
            <c:idx val="1"/>
            <c:invertIfNegative val="0"/>
            <c:bubble3D val="0"/>
            <c:spPr>
              <a:solidFill>
                <a:srgbClr val="C00000"/>
              </a:solidFill>
              <a:ln w="6350">
                <a:solidFill>
                  <a:schemeClr val="tx1"/>
                </a:solidFill>
              </a:ln>
              <a:effectLst/>
            </c:spPr>
          </c:dPt>
          <c:dPt>
            <c:idx val="2"/>
            <c:invertIfNegative val="0"/>
            <c:bubble3D val="0"/>
            <c:spPr>
              <a:solidFill>
                <a:srgbClr val="C00000"/>
              </a:solidFill>
              <a:ln w="6350">
                <a:solidFill>
                  <a:schemeClr val="tx1"/>
                </a:solidFill>
              </a:ln>
              <a:effectLst/>
            </c:spPr>
          </c:dPt>
          <c:dLbls>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'15_Figure 8'!$A$6:$A$14</c:f>
              <c:strCache>
                <c:ptCount val="9"/>
                <c:pt idx="0">
                  <c:v>S.Korea NPS (2000–2014)</c:v>
                </c:pt>
                <c:pt idx="1">
                  <c:v>Malaysia EPF (2001–2014)</c:v>
                </c:pt>
                <c:pt idx="2">
                  <c:v>Singapore CPF (1994–2013)</c:v>
                </c:pt>
                <c:pt idx="3">
                  <c:v>Hong Kong MPF (2000–2014)*</c:v>
                </c:pt>
                <c:pt idx="4">
                  <c:v>Mexico AFOREs (2000–2014)</c:v>
                </c:pt>
                <c:pt idx="5">
                  <c:v>Chile AFPs (2000–2014)</c:v>
                </c:pt>
                <c:pt idx="6">
                  <c:v>Brazil Closed Funds (1994–2008)</c:v>
                </c:pt>
                <c:pt idx="7">
                  <c:v>Colombia SAFPs (2000–2014)</c:v>
                </c:pt>
                <c:pt idx="8">
                  <c:v>Peru AFPs (2000–2014)</c:v>
                </c:pt>
              </c:strCache>
            </c:strRef>
          </c:cat>
          <c:val>
            <c:numRef>
              <c:f>'15_Figure 8'!$B$6:$B$14</c:f>
              <c:numCache>
                <c:formatCode>0.0%</c:formatCode>
                <c:ptCount val="9"/>
                <c:pt idx="0">
                  <c:v>3.3500000000000002E-2</c:v>
                </c:pt>
                <c:pt idx="1">
                  <c:v>3.6999999999999998E-2</c:v>
                </c:pt>
                <c:pt idx="2">
                  <c:v>4.1000000000000002E-2</c:v>
                </c:pt>
                <c:pt idx="3">
                  <c:v>4.1399999999999999E-2</c:v>
                </c:pt>
                <c:pt idx="4">
                  <c:v>5.5175325081771032E-2</c:v>
                </c:pt>
                <c:pt idx="5">
                  <c:v>5.6171270803083484E-2</c:v>
                </c:pt>
                <c:pt idx="6">
                  <c:v>5.8054792488807072E-2</c:v>
                </c:pt>
                <c:pt idx="7">
                  <c:v>7.5317884897745158E-2</c:v>
                </c:pt>
                <c:pt idx="8">
                  <c:v>7.5547532969894693E-2</c:v>
                </c:pt>
              </c:numCache>
            </c:numRef>
          </c:val>
        </c:ser>
        <c:dLbls>
          <c:showLegendKey val="0"/>
          <c:showVal val="0"/>
          <c:showCatName val="0"/>
          <c:showSerName val="0"/>
          <c:showPercent val="0"/>
          <c:showBubbleSize val="0"/>
        </c:dLbls>
        <c:gapWidth val="150"/>
        <c:overlap val="-27"/>
        <c:axId val="190672064"/>
        <c:axId val="190672456"/>
      </c:barChart>
      <c:catAx>
        <c:axId val="19067206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ja-JP" sz="9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90672456"/>
        <c:crosses val="autoZero"/>
        <c:auto val="1"/>
        <c:lblAlgn val="ctr"/>
        <c:lblOffset val="100"/>
        <c:noMultiLvlLbl val="0"/>
      </c:catAx>
      <c:valAx>
        <c:axId val="190672456"/>
        <c:scaling>
          <c:orientation val="minMax"/>
        </c:scaling>
        <c:delete val="0"/>
        <c:axPos val="l"/>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lang="ja-JP"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90672064"/>
        <c:crosses val="autoZero"/>
        <c:crossBetween val="between"/>
      </c:valAx>
      <c:spPr>
        <a:noFill/>
        <a:ln>
          <a:noFill/>
        </a:ln>
        <a:effectLst/>
      </c:spPr>
    </c:plotArea>
    <c:plotVisOnly val="1"/>
    <c:dispBlanksAs val="gap"/>
    <c:showDLblsOverMax val="0"/>
  </c:chart>
  <c:spPr>
    <a:solidFill>
      <a:schemeClr val="tx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0.08599</cdr:x>
      <cdr:y>0.0245</cdr:y>
    </cdr:from>
    <cdr:to>
      <cdr:x>0.96081</cdr:x>
      <cdr:y>0.1311</cdr:y>
    </cdr:to>
    <cdr:sp macro="" textlink="">
      <cdr:nvSpPr>
        <cdr:cNvPr id="3" name="テキスト ボックス 6"/>
        <cdr:cNvSpPr txBox="1"/>
      </cdr:nvSpPr>
      <cdr:spPr>
        <a:xfrm xmlns:a="http://schemas.openxmlformats.org/drawingml/2006/main">
          <a:off x="461414" y="117482"/>
          <a:ext cx="4694195" cy="51116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sz="1400" b="1" i="0" u="none" strike="noStrike" baseline="0" dirty="0" smtClean="0">
              <a:solidFill>
                <a:schemeClr val="dk1"/>
              </a:solidFill>
              <a:latin typeface="Arial" panose="020B0604020202020204" pitchFamily="34" charset="0"/>
              <a:ea typeface="+mn-ea"/>
              <a:cs typeface="Arial" panose="020B0604020202020204" pitchFamily="34" charset="0"/>
            </a:rPr>
            <a:t>Aged Dependency Ratio: Number of Elderly (Aged 65 &amp; Over) per 100 Working-Age Adults (Aged 20-64) in 2010 and 2050</a:t>
          </a:r>
        </a:p>
      </cdr:txBody>
    </cdr:sp>
  </cdr:relSizeAnchor>
  <cdr:relSizeAnchor xmlns:cdr="http://schemas.openxmlformats.org/drawingml/2006/chartDrawing">
    <cdr:from>
      <cdr:x>0.45019</cdr:x>
      <cdr:y>0.94007</cdr:y>
    </cdr:from>
    <cdr:to>
      <cdr:x>0.96081</cdr:x>
      <cdr:y>0.99302</cdr:y>
    </cdr:to>
    <cdr:sp macro="" textlink="">
      <cdr:nvSpPr>
        <cdr:cNvPr id="5" name="テキスト ボックス 6"/>
        <cdr:cNvSpPr txBox="1"/>
      </cdr:nvSpPr>
      <cdr:spPr>
        <a:xfrm xmlns:a="http://schemas.openxmlformats.org/drawingml/2006/main">
          <a:off x="2415667" y="4507827"/>
          <a:ext cx="2739943" cy="2539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r"/>
          <a:r>
            <a:rPr kumimoji="1" lang="en-US" altLang="ja-JP" sz="1050" dirty="0" smtClean="0">
              <a:latin typeface="Arial" panose="020B0604020202020204" pitchFamily="34" charset="0"/>
              <a:cs typeface="Arial" panose="020B0604020202020204" pitchFamily="34" charset="0"/>
            </a:rPr>
            <a:t>Source: </a:t>
          </a:r>
          <a:r>
            <a:rPr lang="en-US" altLang="ja-JP" sz="1050" dirty="0" smtClean="0">
              <a:latin typeface="Arial" panose="020B0604020202020204" pitchFamily="34" charset="0"/>
              <a:cs typeface="Arial" panose="020B0604020202020204" pitchFamily="34" charset="0"/>
            </a:rPr>
            <a:t>UN </a:t>
          </a:r>
          <a:r>
            <a:rPr lang="en-US" altLang="ja-JP" sz="1050" dirty="0">
              <a:latin typeface="Arial" panose="020B0604020202020204" pitchFamily="34" charset="0"/>
              <a:cs typeface="Arial" panose="020B0604020202020204" pitchFamily="34" charset="0"/>
            </a:rPr>
            <a:t>Population </a:t>
          </a:r>
          <a:r>
            <a:rPr lang="en-US" altLang="ja-JP" sz="1050" dirty="0" smtClean="0">
              <a:latin typeface="Arial" panose="020B0604020202020204" pitchFamily="34" charset="0"/>
              <a:cs typeface="Arial" panose="020B0604020202020204" pitchFamily="34" charset="0"/>
            </a:rPr>
            <a:t>Division (2013)</a:t>
          </a:r>
          <a:endParaRPr kumimoji="1" lang="ja-JP" altLang="en-US" sz="105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0.12914</cdr:x>
      <cdr:y>0.44132</cdr:y>
    </cdr:from>
    <cdr:to>
      <cdr:x>0.28747</cdr:x>
      <cdr:y>0.49568</cdr:y>
    </cdr:to>
    <cdr:sp macro="" textlink="">
      <cdr:nvSpPr>
        <cdr:cNvPr id="2" name="TextBox 2"/>
        <cdr:cNvSpPr txBox="1"/>
      </cdr:nvSpPr>
      <cdr:spPr>
        <a:xfrm xmlns:a="http://schemas.openxmlformats.org/drawingml/2006/main">
          <a:off x="994870" y="2249181"/>
          <a:ext cx="1219800"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1" dirty="0" smtClean="0">
              <a:solidFill>
                <a:sysClr val="windowText" lastClr="000000"/>
              </a:solidFill>
              <a:latin typeface="Arial" panose="020B0604020202020204" pitchFamily="34" charset="0"/>
              <a:cs typeface="Arial" panose="020B0604020202020204" pitchFamily="34" charset="0"/>
            </a:rPr>
            <a:t>12.5 Percent</a:t>
          </a:r>
          <a:endParaRPr lang="en-US" sz="1200" b="1"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0.06887</cdr:x>
      <cdr:y>0.02054</cdr:y>
    </cdr:from>
    <cdr:to>
      <cdr:x>0.99222</cdr:x>
      <cdr:y>0.12715</cdr:y>
    </cdr:to>
    <cdr:sp macro="" textlink="">
      <cdr:nvSpPr>
        <cdr:cNvPr id="3" name="テキスト ボックス 6"/>
        <cdr:cNvSpPr txBox="1"/>
      </cdr:nvSpPr>
      <cdr:spPr>
        <a:xfrm xmlns:a="http://schemas.openxmlformats.org/drawingml/2006/main">
          <a:off x="530577" y="109013"/>
          <a:ext cx="7113494" cy="56568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sz="1300" b="1" i="0" u="none" strike="noStrike" baseline="0" dirty="0" smtClean="0">
              <a:solidFill>
                <a:schemeClr val="dk1"/>
              </a:solidFill>
              <a:latin typeface="Arial" panose="020B0604020202020204" pitchFamily="34" charset="0"/>
              <a:ea typeface="+mn-ea"/>
              <a:cs typeface="Arial" panose="020B0604020202020204" pitchFamily="34" charset="0"/>
            </a:rPr>
            <a:t>PAYGO Contribution Rates Required in Chile and South Korea to Deliver the Same  Replacement Rate as a 12.5 Percent Personal Accounts Contribution Rate, 2015-2050*</a:t>
          </a:r>
        </a:p>
      </cdr:txBody>
    </cdr:sp>
  </cdr:relSizeAnchor>
  <cdr:relSizeAnchor xmlns:cdr="http://schemas.openxmlformats.org/drawingml/2006/chartDrawing">
    <cdr:from>
      <cdr:x>0.08283</cdr:x>
      <cdr:y>0.83091</cdr:y>
    </cdr:from>
    <cdr:to>
      <cdr:x>0.96633</cdr:x>
      <cdr:y>0.98641</cdr:y>
    </cdr:to>
    <cdr:sp macro="" textlink="">
      <cdr:nvSpPr>
        <cdr:cNvPr id="4" name="Rectangle 5"/>
        <cdr:cNvSpPr/>
      </cdr:nvSpPr>
      <cdr:spPr>
        <a:xfrm xmlns:a="http://schemas.openxmlformats.org/drawingml/2006/main">
          <a:off x="638153" y="4234661"/>
          <a:ext cx="6806481" cy="79252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buNone/>
            <a:defRPr sz="1000"/>
          </a:pPr>
          <a:r>
            <a:rPr lang="en-US" sz="1000" dirty="0" smtClean="0">
              <a:solidFill>
                <a:srgbClr val="000000"/>
              </a:solidFill>
              <a:latin typeface="Arial" panose="020B0604020202020204" pitchFamily="34" charset="0"/>
              <a:cs typeface="Arial" panose="020B0604020202020204" pitchFamily="34" charset="0"/>
            </a:rPr>
            <a:t>*Personal accounts projections assume </a:t>
          </a:r>
          <a:r>
            <a:rPr lang="en-US" sz="1000" dirty="0">
              <a:solidFill>
                <a:srgbClr val="000000"/>
              </a:solidFill>
              <a:latin typeface="Arial" panose="020B0604020202020204" pitchFamily="34" charset="0"/>
              <a:cs typeface="Arial" panose="020B0604020202020204" pitchFamily="34" charset="0"/>
            </a:rPr>
            <a:t>real wage growth of 2.0 percent, a</a:t>
          </a:r>
          <a:r>
            <a:rPr lang="en-US" sz="1000" baseline="0" dirty="0">
              <a:solidFill>
                <a:srgbClr val="000000"/>
              </a:solidFill>
              <a:latin typeface="Arial" panose="020B0604020202020204" pitchFamily="34" charset="0"/>
              <a:cs typeface="Arial" panose="020B0604020202020204" pitchFamily="34" charset="0"/>
            </a:rPr>
            <a:t> real rate of return of 4.5 percent, a 40-year career, </a:t>
          </a:r>
          <a:r>
            <a:rPr lang="en-US" sz="1000" dirty="0">
              <a:solidFill>
                <a:srgbClr val="000000"/>
              </a:solidFill>
              <a:latin typeface="Arial" panose="020B0604020202020204" pitchFamily="34" charset="0"/>
              <a:cs typeface="Arial" panose="020B0604020202020204" pitchFamily="34" charset="0"/>
            </a:rPr>
            <a:t>retirement at age 65, and administrative fees equal to 0.5 percent of </a:t>
          </a:r>
          <a:r>
            <a:rPr lang="en-US" sz="1000" dirty="0" smtClean="0">
              <a:solidFill>
                <a:srgbClr val="000000"/>
              </a:solidFill>
              <a:latin typeface="Arial" panose="020B0604020202020204" pitchFamily="34" charset="0"/>
              <a:cs typeface="Arial" panose="020B0604020202020204" pitchFamily="34" charset="0"/>
            </a:rPr>
            <a:t>assets.  PAYGO projections assume 2.0 percent real wage growth</a:t>
          </a:r>
          <a:r>
            <a:rPr lang="en-US" sz="1000" dirty="0">
              <a:solidFill>
                <a:srgbClr val="000000"/>
              </a:solidFill>
              <a:latin typeface="Arial" panose="020B0604020202020204" pitchFamily="34" charset="0"/>
              <a:cs typeface="Arial" panose="020B0604020202020204" pitchFamily="34" charset="0"/>
            </a:rPr>
            <a:t>, retirement at age 65, and price indexation of current benefits</a:t>
          </a:r>
          <a:r>
            <a:rPr lang="en-US" sz="1000" dirty="0" smtClean="0">
              <a:solidFill>
                <a:srgbClr val="000000"/>
              </a:solidFill>
              <a:latin typeface="Arial" panose="020B0604020202020204" pitchFamily="34" charset="0"/>
              <a:cs typeface="Arial" panose="020B0604020202020204" pitchFamily="34" charset="0"/>
            </a:rPr>
            <a:t>.</a:t>
          </a:r>
        </a:p>
        <a:p xmlns:a="http://schemas.openxmlformats.org/drawingml/2006/main">
          <a:pPr algn="l">
            <a:buNone/>
            <a:defRPr sz="1000"/>
          </a:pPr>
          <a:endParaRPr lang="en-US" sz="500" dirty="0">
            <a:solidFill>
              <a:srgbClr val="000000"/>
            </a:solidFill>
            <a:latin typeface="Arial" panose="020B0604020202020204" pitchFamily="34" charset="0"/>
            <a:cs typeface="Arial" panose="020B0604020202020204" pitchFamily="34" charset="0"/>
          </a:endParaRPr>
        </a:p>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en-US" altLang="ja-JP" sz="1000" b="0" i="0" kern="1200" baseline="0" dirty="0">
              <a:solidFill>
                <a:schemeClr val="tx1"/>
              </a:solidFill>
              <a:effectLst/>
              <a:latin typeface="Arial" panose="020B0604020202020204" pitchFamily="34" charset="0"/>
              <a:cs typeface="Arial" panose="020B0604020202020204" pitchFamily="34" charset="0"/>
            </a:rPr>
            <a:t>Source: GAI calculations</a:t>
          </a:r>
          <a:endParaRPr lang="ja-JP" altLang="ja-JP" sz="1000" dirty="0">
            <a:effectLst/>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0.16667</cdr:x>
      <cdr:y>0.05556</cdr:y>
    </cdr:from>
    <cdr:to>
      <cdr:x>0.83333</cdr:x>
      <cdr:y>0.25</cdr:y>
    </cdr:to>
    <cdr:sp macro="" textlink="">
      <cdr:nvSpPr>
        <cdr:cNvPr id="2" name="テキスト ボックス 1"/>
        <cdr:cNvSpPr txBox="1"/>
      </cdr:nvSpPr>
      <cdr:spPr>
        <a:xfrm xmlns:a="http://schemas.openxmlformats.org/drawingml/2006/main">
          <a:off x="762000" y="152400"/>
          <a:ext cx="3048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0.2271</cdr:x>
      <cdr:y>0.14176</cdr:y>
    </cdr:from>
    <cdr:to>
      <cdr:x>0.40189</cdr:x>
      <cdr:y>0.22152</cdr:y>
    </cdr:to>
    <cdr:sp macro="" textlink="">
      <cdr:nvSpPr>
        <cdr:cNvPr id="4" name="テキスト ボックス 3"/>
        <cdr:cNvSpPr txBox="1"/>
      </cdr:nvSpPr>
      <cdr:spPr>
        <a:xfrm xmlns:a="http://schemas.openxmlformats.org/drawingml/2006/main">
          <a:off x="1311049" y="654091"/>
          <a:ext cx="1009072" cy="3680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ja-JP" sz="1200" b="1" dirty="0" smtClean="0">
              <a:latin typeface="Arial" panose="020B0604020202020204" pitchFamily="34" charset="0"/>
              <a:cs typeface="Arial" panose="020B0604020202020204" pitchFamily="34" charset="0"/>
            </a:rPr>
            <a:t>Singapore</a:t>
          </a:r>
          <a:endParaRPr lang="ja-JP" alt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0.20567</cdr:x>
      <cdr:y>0.38509</cdr:y>
    </cdr:from>
    <cdr:to>
      <cdr:x>0.36</cdr:x>
      <cdr:y>0.47589</cdr:y>
    </cdr:to>
    <cdr:sp macro="" textlink="">
      <cdr:nvSpPr>
        <cdr:cNvPr id="5" name="テキスト ボックス 1"/>
        <cdr:cNvSpPr txBox="1"/>
      </cdr:nvSpPr>
      <cdr:spPr>
        <a:xfrm xmlns:a="http://schemas.openxmlformats.org/drawingml/2006/main">
          <a:off x="1187356" y="1776836"/>
          <a:ext cx="890925" cy="4189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200" b="1" dirty="0" smtClean="0">
              <a:latin typeface="Arial" panose="020B0604020202020204" pitchFamily="34" charset="0"/>
              <a:cs typeface="Arial" panose="020B0604020202020204" pitchFamily="34" charset="0"/>
            </a:rPr>
            <a:t>Malaysia</a:t>
          </a:r>
          <a:endParaRPr lang="ja-JP" alt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0.3753</cdr:x>
      <cdr:y>0.24341</cdr:y>
    </cdr:from>
    <cdr:to>
      <cdr:x>0.48995</cdr:x>
      <cdr:y>0.3184</cdr:y>
    </cdr:to>
    <cdr:sp macro="" textlink="">
      <cdr:nvSpPr>
        <cdr:cNvPr id="6" name="テキスト ボックス 1"/>
        <cdr:cNvSpPr txBox="1"/>
      </cdr:nvSpPr>
      <cdr:spPr>
        <a:xfrm xmlns:a="http://schemas.openxmlformats.org/drawingml/2006/main">
          <a:off x="2075692" y="1065858"/>
          <a:ext cx="634101" cy="3283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200" b="1" dirty="0" smtClean="0">
              <a:latin typeface="Arial" panose="020B0604020202020204" pitchFamily="34" charset="0"/>
              <a:cs typeface="Arial" panose="020B0604020202020204" pitchFamily="34" charset="0"/>
            </a:rPr>
            <a:t>South Korea</a:t>
          </a:r>
          <a:endParaRPr lang="ja-JP" alt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0.48535</cdr:x>
      <cdr:y>0.30969</cdr:y>
    </cdr:from>
    <cdr:to>
      <cdr:x>0.63535</cdr:x>
      <cdr:y>0.37219</cdr:y>
    </cdr:to>
    <cdr:sp macro="" textlink="">
      <cdr:nvSpPr>
        <cdr:cNvPr id="7" name="テキスト ボックス 1"/>
        <cdr:cNvSpPr txBox="1"/>
      </cdr:nvSpPr>
      <cdr:spPr>
        <a:xfrm xmlns:a="http://schemas.openxmlformats.org/drawingml/2006/main">
          <a:off x="3717163" y="1547274"/>
          <a:ext cx="1148801" cy="3122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altLang="ja-JP" sz="1200" b="1" dirty="0" smtClean="0">
              <a:latin typeface="Arial" panose="020B0604020202020204" pitchFamily="34" charset="0"/>
              <a:cs typeface="Arial" panose="020B0604020202020204" pitchFamily="34" charset="0"/>
            </a:rPr>
            <a:t>Chile</a:t>
          </a:r>
          <a:endParaRPr lang="ja-JP" alt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0.51625</cdr:x>
      <cdr:y>0.58743</cdr:y>
    </cdr:from>
    <cdr:to>
      <cdr:x>0.64775</cdr:x>
      <cdr:y>0.68886</cdr:y>
    </cdr:to>
    <cdr:sp macro="" textlink="">
      <cdr:nvSpPr>
        <cdr:cNvPr id="8" name="テキスト ボックス 1"/>
        <cdr:cNvSpPr txBox="1"/>
      </cdr:nvSpPr>
      <cdr:spPr>
        <a:xfrm xmlns:a="http://schemas.openxmlformats.org/drawingml/2006/main">
          <a:off x="2980300" y="2710449"/>
          <a:ext cx="759188" cy="4679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ja-JP" sz="1200" b="1" dirty="0" smtClean="0">
              <a:latin typeface="Arial" panose="020B0604020202020204" pitchFamily="34" charset="0"/>
              <a:cs typeface="Arial" panose="020B0604020202020204" pitchFamily="34" charset="0"/>
            </a:rPr>
            <a:t>Mexico</a:t>
          </a:r>
          <a:endParaRPr lang="ja-JP" alt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0.63535</cdr:x>
      <cdr:y>0.49652</cdr:y>
    </cdr:from>
    <cdr:to>
      <cdr:x>0.74535</cdr:x>
      <cdr:y>0.55902</cdr:y>
    </cdr:to>
    <cdr:sp macro="" textlink="">
      <cdr:nvSpPr>
        <cdr:cNvPr id="9" name="テキスト ボックス 1"/>
        <cdr:cNvSpPr txBox="1"/>
      </cdr:nvSpPr>
      <cdr:spPr>
        <a:xfrm xmlns:a="http://schemas.openxmlformats.org/drawingml/2006/main">
          <a:off x="4865964" y="2290967"/>
          <a:ext cx="842454" cy="2883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200" b="1" dirty="0" smtClean="0">
              <a:latin typeface="Arial" panose="020B0604020202020204" pitchFamily="34" charset="0"/>
              <a:cs typeface="Arial" panose="020B0604020202020204" pitchFamily="34" charset="0"/>
            </a:rPr>
            <a:t>Brazil</a:t>
          </a:r>
          <a:endParaRPr lang="ja-JP" alt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0.78424</cdr:x>
      <cdr:y>0.56657</cdr:y>
    </cdr:from>
    <cdr:to>
      <cdr:x>0.89362</cdr:x>
      <cdr:y>0.64449</cdr:y>
    </cdr:to>
    <cdr:sp macro="" textlink="">
      <cdr:nvSpPr>
        <cdr:cNvPr id="10" name="テキスト ボックス 1"/>
        <cdr:cNvSpPr txBox="1"/>
      </cdr:nvSpPr>
      <cdr:spPr>
        <a:xfrm xmlns:a="http://schemas.openxmlformats.org/drawingml/2006/main">
          <a:off x="4527419" y="2614199"/>
          <a:ext cx="631435" cy="3595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200" b="1" dirty="0" smtClean="0">
              <a:latin typeface="Arial" panose="020B0604020202020204" pitchFamily="34" charset="0"/>
              <a:cs typeface="Arial" panose="020B0604020202020204" pitchFamily="34" charset="0"/>
            </a:rPr>
            <a:t>Peru</a:t>
          </a:r>
          <a:endParaRPr lang="ja-JP" alt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0.7174</cdr:x>
      <cdr:y>0.70333</cdr:y>
    </cdr:from>
    <cdr:to>
      <cdr:x>0.92424</cdr:x>
      <cdr:y>0.7983</cdr:y>
    </cdr:to>
    <cdr:sp macro="" textlink="">
      <cdr:nvSpPr>
        <cdr:cNvPr id="11" name="テキスト ボックス 1"/>
        <cdr:cNvSpPr txBox="1"/>
      </cdr:nvSpPr>
      <cdr:spPr>
        <a:xfrm xmlns:a="http://schemas.openxmlformats.org/drawingml/2006/main">
          <a:off x="3967759" y="3079784"/>
          <a:ext cx="1143986" cy="4158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200" b="1" dirty="0" smtClean="0">
              <a:latin typeface="Arial" panose="020B0604020202020204" pitchFamily="34" charset="0"/>
              <a:cs typeface="Arial" panose="020B0604020202020204" pitchFamily="34" charset="0"/>
            </a:rPr>
            <a:t>Philippines</a:t>
          </a:r>
          <a:endParaRPr lang="ja-JP" alt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0.00196</cdr:x>
      <cdr:y>0.19637</cdr:y>
    </cdr:from>
    <cdr:to>
      <cdr:x>0.04196</cdr:x>
      <cdr:y>0.75887</cdr:y>
    </cdr:to>
    <cdr:sp macro="" textlink="">
      <cdr:nvSpPr>
        <cdr:cNvPr id="12" name="テキスト ボックス 11"/>
        <cdr:cNvSpPr txBox="1"/>
      </cdr:nvSpPr>
      <cdr:spPr>
        <a:xfrm xmlns:a="http://schemas.openxmlformats.org/drawingml/2006/main">
          <a:off x="11328" y="906083"/>
          <a:ext cx="230920" cy="2595421"/>
        </a:xfrm>
        <a:prstGeom xmlns:a="http://schemas.openxmlformats.org/drawingml/2006/main" prst="rect">
          <a:avLst/>
        </a:prstGeom>
      </cdr:spPr>
      <cdr:txBody>
        <a:bodyPr xmlns:a="http://schemas.openxmlformats.org/drawingml/2006/main" vertOverflow="clip" vert="vert270" wrap="square" rtlCol="0" anchor="ctr" anchorCtr="1"/>
        <a:lstStyle xmlns:a="http://schemas.openxmlformats.org/drawingml/2006/main"/>
        <a:p xmlns:a="http://schemas.openxmlformats.org/drawingml/2006/main">
          <a:r>
            <a:rPr lang="en-US" altLang="ja-JP" sz="1200" dirty="0" smtClean="0">
              <a:latin typeface="Arial" panose="020B0604020202020204" pitchFamily="34" charset="0"/>
              <a:cs typeface="Arial" panose="020B0604020202020204" pitchFamily="34" charset="0"/>
            </a:rPr>
            <a:t>Effective Pension Coverage Rate</a:t>
          </a:r>
          <a:endParaRPr lang="ja-JP" altLang="en-US" sz="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0.1482</cdr:x>
      <cdr:y>0.54096</cdr:y>
    </cdr:from>
    <cdr:to>
      <cdr:x>0.50288</cdr:x>
      <cdr:y>0.83266</cdr:y>
    </cdr:to>
    <cdr:sp macro="" textlink="">
      <cdr:nvSpPr>
        <cdr:cNvPr id="3" name="TextBox 2"/>
        <cdr:cNvSpPr txBox="1"/>
      </cdr:nvSpPr>
      <cdr:spPr>
        <a:xfrm xmlns:a="http://schemas.openxmlformats.org/drawingml/2006/main">
          <a:off x="819658" y="2368788"/>
          <a:ext cx="1961642" cy="1277319"/>
        </a:xfrm>
        <a:prstGeom xmlns:a="http://schemas.openxmlformats.org/drawingml/2006/main" prst="rect">
          <a:avLst/>
        </a:prstGeom>
        <a:solidFill xmlns:a="http://schemas.openxmlformats.org/drawingml/2006/main">
          <a:schemeClr val="bg1"/>
        </a:solidFill>
        <a:ln xmlns:a="http://schemas.openxmlformats.org/drawingml/2006/main">
          <a:solidFill>
            <a:schemeClr val="accent5">
              <a:lumMod val="60000"/>
              <a:lumOff val="40000"/>
            </a:schemeClr>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200" dirty="0">
              <a:latin typeface="Calibri" panose="020F0502020204030204" pitchFamily="34" charset="0"/>
            </a:rPr>
            <a:t> </a:t>
          </a:r>
          <a:r>
            <a:rPr lang="en-US" sz="1200" dirty="0" smtClean="0">
              <a:latin typeface="Calibri" panose="020F0502020204030204" pitchFamily="34" charset="0"/>
            </a:rPr>
            <a:t>     </a:t>
          </a:r>
        </a:p>
        <a:p xmlns:a="http://schemas.openxmlformats.org/drawingml/2006/main">
          <a:pPr algn="ctr"/>
          <a:r>
            <a:rPr lang="en-US" sz="1200" dirty="0" smtClean="0">
              <a:latin typeface="Arial" panose="020B0604020202020204" pitchFamily="34" charset="0"/>
              <a:cs typeface="Arial" panose="020B0604020202020204" pitchFamily="34" charset="0"/>
            </a:rPr>
            <a:t>    Funded State Pension System</a:t>
          </a:r>
        </a:p>
        <a:p xmlns:a="http://schemas.openxmlformats.org/drawingml/2006/main">
          <a:pPr algn="ctr"/>
          <a:r>
            <a:rPr lang="en-US" sz="1200" dirty="0" smtClean="0">
              <a:latin typeface="Arial" panose="020B0604020202020204" pitchFamily="34" charset="0"/>
              <a:cs typeface="Arial" panose="020B0604020202020204" pitchFamily="34" charset="0"/>
            </a:rPr>
            <a:t>    PAYGO State Pension System </a:t>
          </a:r>
          <a:endParaRPr lang="en-US" sz="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0.16753</cdr:x>
      <cdr:y>0.67958</cdr:y>
    </cdr:from>
    <cdr:to>
      <cdr:x>0.18753</cdr:x>
      <cdr:y>0.71181</cdr:y>
    </cdr:to>
    <cdr:sp macro="" textlink="">
      <cdr:nvSpPr>
        <cdr:cNvPr id="14" name="Oval 13"/>
        <cdr:cNvSpPr/>
      </cdr:nvSpPr>
      <cdr:spPr>
        <a:xfrm xmlns:a="http://schemas.openxmlformats.org/drawingml/2006/main">
          <a:off x="926580" y="2975787"/>
          <a:ext cx="110615" cy="141131"/>
        </a:xfrm>
        <a:prstGeom xmlns:a="http://schemas.openxmlformats.org/drawingml/2006/main" prst="ellipse">
          <a:avLst/>
        </a:prstGeom>
        <a:solidFill xmlns:a="http://schemas.openxmlformats.org/drawingml/2006/main">
          <a:srgbClr val="FFC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solidFill>
              <a:srgbClr val="FFC000"/>
            </a:solidFill>
          </a:endParaRPr>
        </a:p>
      </cdr:txBody>
    </cdr:sp>
  </cdr:relSizeAnchor>
  <cdr:relSizeAnchor xmlns:cdr="http://schemas.openxmlformats.org/drawingml/2006/chartDrawing">
    <cdr:from>
      <cdr:x>0.17</cdr:x>
      <cdr:y>0.59322</cdr:y>
    </cdr:from>
    <cdr:to>
      <cdr:x>0.19</cdr:x>
      <cdr:y>0.62545</cdr:y>
    </cdr:to>
    <cdr:sp macro="" textlink="">
      <cdr:nvSpPr>
        <cdr:cNvPr id="15" name="Oval 14"/>
        <cdr:cNvSpPr/>
      </cdr:nvSpPr>
      <cdr:spPr>
        <a:xfrm xmlns:a="http://schemas.openxmlformats.org/drawingml/2006/main">
          <a:off x="1347216" y="2667000"/>
          <a:ext cx="158496" cy="144916"/>
        </a:xfrm>
        <a:prstGeom xmlns:a="http://schemas.openxmlformats.org/drawingml/2006/main" prst="ellipse">
          <a:avLst/>
        </a:prstGeom>
        <a:solidFill xmlns:a="http://schemas.openxmlformats.org/drawingml/2006/main">
          <a:srgbClr val="295F71"/>
        </a:solidFill>
        <a:ln xmlns:a="http://schemas.openxmlformats.org/drawingml/2006/main" w="63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solidFill>
              <a:schemeClr val="accent3">
                <a:lumMod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0.04922</cdr:x>
      <cdr:y>0</cdr:y>
    </cdr:from>
    <cdr:to>
      <cdr:x>1</cdr:x>
      <cdr:y>0.1778</cdr:y>
    </cdr:to>
    <cdr:sp macro="" textlink="">
      <cdr:nvSpPr>
        <cdr:cNvPr id="2" name="TextBox 2"/>
        <cdr:cNvSpPr txBox="1"/>
      </cdr:nvSpPr>
      <cdr:spPr>
        <a:xfrm xmlns:a="http://schemas.openxmlformats.org/drawingml/2006/main">
          <a:off x="278921" y="0"/>
          <a:ext cx="5388383" cy="76255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spc="-60" dirty="0" smtClean="0">
              <a:solidFill>
                <a:schemeClr val="bg1"/>
              </a:solidFill>
              <a:latin typeface="Arial" panose="020B0604020202020204" pitchFamily="34" charset="0"/>
              <a:cs typeface="Arial" panose="020B0604020202020204" pitchFamily="34" charset="0"/>
            </a:rPr>
            <a:t>Cumulative</a:t>
          </a:r>
          <a:r>
            <a:rPr lang="en-US" sz="1400" b="1" spc="-60" baseline="0" dirty="0" smtClean="0">
              <a:solidFill>
                <a:schemeClr val="bg1"/>
              </a:solidFill>
              <a:latin typeface="Arial" panose="020B0604020202020204" pitchFamily="34" charset="0"/>
              <a:cs typeface="Arial" panose="020B0604020202020204" pitchFamily="34" charset="0"/>
            </a:rPr>
            <a:t> </a:t>
          </a:r>
          <a:r>
            <a:rPr lang="en-US" sz="1400" b="1" spc="-60" baseline="0" dirty="0">
              <a:solidFill>
                <a:schemeClr val="bg1"/>
              </a:solidFill>
              <a:latin typeface="Arial" panose="020B0604020202020204" pitchFamily="34" charset="0"/>
              <a:cs typeface="Arial" panose="020B0604020202020204" pitchFamily="34" charset="0"/>
            </a:rPr>
            <a:t>Percentage Reduction in </a:t>
          </a:r>
          <a:r>
            <a:rPr lang="en-US" sz="1400" b="1" spc="-60" dirty="0">
              <a:solidFill>
                <a:schemeClr val="bg1"/>
              </a:solidFill>
              <a:latin typeface="Arial" panose="020B0604020202020204" pitchFamily="34" charset="0"/>
              <a:cs typeface="Arial" panose="020B0604020202020204" pitchFamily="34" charset="0"/>
            </a:rPr>
            <a:t>Current-Law </a:t>
          </a:r>
          <a:r>
            <a:rPr lang="en-US" sz="1400" b="1" spc="-60" dirty="0" smtClean="0">
              <a:solidFill>
                <a:schemeClr val="bg1"/>
              </a:solidFill>
              <a:latin typeface="Arial" panose="020B0604020202020204" pitchFamily="34" charset="0"/>
              <a:cs typeface="Arial" panose="020B0604020202020204" pitchFamily="34" charset="0"/>
            </a:rPr>
            <a:t>PAYGO Pension</a:t>
          </a:r>
        </a:p>
        <a:p xmlns:a="http://schemas.openxmlformats.org/drawingml/2006/main">
          <a:r>
            <a:rPr lang="en-US" sz="1400" b="1" spc="-60" baseline="0" dirty="0" smtClean="0">
              <a:solidFill>
                <a:schemeClr val="bg1"/>
              </a:solidFill>
              <a:latin typeface="Arial" panose="020B0604020202020204" pitchFamily="34" charset="0"/>
              <a:cs typeface="Arial" panose="020B0604020202020204" pitchFamily="34" charset="0"/>
            </a:rPr>
            <a:t>Benefits  to </a:t>
          </a:r>
          <a:r>
            <a:rPr lang="en-US" sz="1400" b="1" spc="-60" baseline="0" dirty="0">
              <a:solidFill>
                <a:schemeClr val="bg1"/>
              </a:solidFill>
              <a:latin typeface="Arial" panose="020B0604020202020204" pitchFamily="34" charset="0"/>
              <a:cs typeface="Arial" panose="020B0604020202020204" pitchFamily="34" charset="0"/>
            </a:rPr>
            <a:t>the </a:t>
          </a:r>
          <a:r>
            <a:rPr lang="en-US" sz="1400" b="1" spc="-60" baseline="0" dirty="0" smtClean="0">
              <a:solidFill>
                <a:schemeClr val="bg1"/>
              </a:solidFill>
              <a:latin typeface="Arial" panose="020B0604020202020204" pitchFamily="34" charset="0"/>
              <a:cs typeface="Arial" panose="020B0604020202020204" pitchFamily="34" charset="0"/>
            </a:rPr>
            <a:t>Elderly (Aged 60 &amp; Over) Relative </a:t>
          </a:r>
          <a:r>
            <a:rPr lang="en-US" sz="1400" b="1" spc="-60" baseline="0" dirty="0">
              <a:solidFill>
                <a:schemeClr val="bg1"/>
              </a:solidFill>
              <a:latin typeface="Arial" panose="020B0604020202020204" pitchFamily="34" charset="0"/>
              <a:cs typeface="Arial" panose="020B0604020202020204" pitchFamily="34" charset="0"/>
            </a:rPr>
            <a:t>to "</a:t>
          </a:r>
          <a:r>
            <a:rPr lang="en-US" sz="1400" b="1" spc="-60" dirty="0" smtClean="0">
              <a:solidFill>
                <a:schemeClr val="bg1"/>
              </a:solidFill>
              <a:latin typeface="Arial" panose="020B0604020202020204" pitchFamily="34" charset="0"/>
              <a:cs typeface="Arial" panose="020B0604020202020204" pitchFamily="34" charset="0"/>
            </a:rPr>
            <a:t>Current-Deal”</a:t>
          </a:r>
          <a:br>
            <a:rPr lang="en-US" sz="1400" b="1" spc="-60" dirty="0" smtClean="0">
              <a:solidFill>
                <a:schemeClr val="bg1"/>
              </a:solidFill>
              <a:latin typeface="Arial" panose="020B0604020202020204" pitchFamily="34" charset="0"/>
              <a:cs typeface="Arial" panose="020B0604020202020204" pitchFamily="34" charset="0"/>
            </a:rPr>
          </a:br>
          <a:r>
            <a:rPr lang="en-US" sz="1400" b="1" spc="-60" dirty="0" smtClean="0">
              <a:solidFill>
                <a:schemeClr val="bg1"/>
              </a:solidFill>
              <a:latin typeface="Arial" panose="020B0604020202020204" pitchFamily="34" charset="0"/>
              <a:cs typeface="Arial" panose="020B0604020202020204" pitchFamily="34" charset="0"/>
            </a:rPr>
            <a:t>Benefits</a:t>
          </a:r>
          <a:r>
            <a:rPr lang="en-US" sz="1400" b="1" spc="-60" dirty="0">
              <a:solidFill>
                <a:schemeClr val="bg1"/>
              </a:solidFill>
              <a:latin typeface="Arial" panose="020B0604020202020204" pitchFamily="34" charset="0"/>
              <a:cs typeface="Arial" panose="020B0604020202020204" pitchFamily="34" charset="0"/>
            </a:rPr>
            <a:t>,* from</a:t>
          </a:r>
          <a:r>
            <a:rPr lang="en-US" sz="1400" b="1" spc="-60" baseline="0" dirty="0">
              <a:solidFill>
                <a:schemeClr val="bg1"/>
              </a:solidFill>
              <a:latin typeface="Arial" panose="020B0604020202020204" pitchFamily="34" charset="0"/>
              <a:cs typeface="Arial" panose="020B0604020202020204" pitchFamily="34" charset="0"/>
            </a:rPr>
            <a:t> </a:t>
          </a:r>
          <a:r>
            <a:rPr lang="en-US" sz="1400" b="1" spc="-60" dirty="0">
              <a:solidFill>
                <a:schemeClr val="bg1"/>
              </a:solidFill>
              <a:latin typeface="Arial" panose="020B0604020202020204" pitchFamily="34" charset="0"/>
              <a:cs typeface="Arial" panose="020B0604020202020204" pitchFamily="34" charset="0"/>
            </a:rPr>
            <a:t>2010 to 2040</a:t>
          </a:r>
        </a:p>
      </cdr:txBody>
    </cdr:sp>
  </cdr:relSizeAnchor>
</c:userShapes>
</file>

<file path=ppt/drawings/drawing5.xml><?xml version="1.0" encoding="utf-8"?>
<c:userShapes xmlns:c="http://schemas.openxmlformats.org/drawingml/2006/chart">
  <cdr:relSizeAnchor xmlns:cdr="http://schemas.openxmlformats.org/drawingml/2006/chartDrawing">
    <cdr:from>
      <cdr:x>0.06703</cdr:x>
      <cdr:y>0.01422</cdr:y>
    </cdr:from>
    <cdr:to>
      <cdr:x>0.88399</cdr:x>
      <cdr:y>0.08397</cdr:y>
    </cdr:to>
    <cdr:sp macro="" textlink="">
      <cdr:nvSpPr>
        <cdr:cNvPr id="3" name="テキスト ボックス 1"/>
        <cdr:cNvSpPr txBox="1"/>
      </cdr:nvSpPr>
      <cdr:spPr>
        <a:xfrm xmlns:a="http://schemas.openxmlformats.org/drawingml/2006/main">
          <a:off x="354599" y="67230"/>
          <a:ext cx="4322138" cy="329820"/>
        </a:xfrm>
        <a:prstGeom xmlns:a="http://schemas.openxmlformats.org/drawingml/2006/main" prst="rect">
          <a:avLst/>
        </a:prstGeom>
      </cdr:spPr>
      <cdr:txBody>
        <a:bodyPr xmlns:a="http://schemas.openxmlformats.org/drawingml/2006/main" wrap="squar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400" b="1" dirty="0">
              <a:solidFill>
                <a:sysClr val="windowText" lastClr="000000"/>
              </a:solidFill>
              <a:latin typeface="Arial" panose="020B0604020202020204" pitchFamily="34" charset="0"/>
              <a:cs typeface="Arial" panose="020B0604020202020204" pitchFamily="34" charset="0"/>
            </a:rPr>
            <a:t>Assets of Personal</a:t>
          </a:r>
          <a:r>
            <a:rPr lang="en-US" altLang="ja-JP" sz="1400" b="1" baseline="0" dirty="0">
              <a:solidFill>
                <a:sysClr val="windowText" lastClr="000000"/>
              </a:solidFill>
              <a:latin typeface="Arial" panose="020B0604020202020204" pitchFamily="34" charset="0"/>
              <a:cs typeface="Arial" panose="020B0604020202020204" pitchFamily="34" charset="0"/>
            </a:rPr>
            <a:t> Accounts Systems, as a </a:t>
          </a:r>
          <a:r>
            <a:rPr lang="en-US" altLang="ja-JP" sz="1400" b="1" baseline="0" dirty="0" smtClean="0">
              <a:solidFill>
                <a:sysClr val="windowText" lastClr="000000"/>
              </a:solidFill>
              <a:latin typeface="Arial" panose="020B0604020202020204" pitchFamily="34" charset="0"/>
              <a:cs typeface="Arial" panose="020B0604020202020204" pitchFamily="34" charset="0"/>
            </a:rPr>
            <a:t>Percent </a:t>
          </a:r>
          <a:r>
            <a:rPr lang="en-US" altLang="ja-JP" sz="1400" b="1" baseline="0" dirty="0">
              <a:solidFill>
                <a:sysClr val="windowText" lastClr="000000"/>
              </a:solidFill>
              <a:latin typeface="Arial" panose="020B0604020202020204" pitchFamily="34" charset="0"/>
              <a:cs typeface="Arial" panose="020B0604020202020204" pitchFamily="34" charset="0"/>
            </a:rPr>
            <a:t>of GDP, 1981-2014</a:t>
          </a:r>
          <a:endParaRPr lang="ja-JP" altLang="en-US" sz="1400" b="1"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0.10954</cdr:x>
      <cdr:y>0.03934</cdr:y>
    </cdr:from>
    <cdr:to>
      <cdr:x>0.90145</cdr:x>
      <cdr:y>0.1677</cdr:y>
    </cdr:to>
    <cdr:sp macro="" textlink="">
      <cdr:nvSpPr>
        <cdr:cNvPr id="2" name="テキスト ボックス 1"/>
        <cdr:cNvSpPr txBox="1"/>
      </cdr:nvSpPr>
      <cdr:spPr>
        <a:xfrm xmlns:a="http://schemas.openxmlformats.org/drawingml/2006/main">
          <a:off x="794027" y="187288"/>
          <a:ext cx="5740156" cy="6110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b="1" dirty="0">
              <a:solidFill>
                <a:schemeClr val="bg1"/>
              </a:solidFill>
              <a:latin typeface="Arial" panose="020B0604020202020204" pitchFamily="34" charset="0"/>
              <a:cs typeface="Arial" panose="020B0604020202020204" pitchFamily="34" charset="0"/>
            </a:rPr>
            <a:t>Personal Accounts Replacement Rates for Full-Career Workers </a:t>
          </a:r>
          <a:endParaRPr lang="en-US" altLang="ja-JP" sz="1400" b="1" dirty="0" smtClean="0">
            <a:solidFill>
              <a:schemeClr val="bg1"/>
            </a:solidFill>
            <a:latin typeface="Arial" panose="020B0604020202020204" pitchFamily="34" charset="0"/>
            <a:cs typeface="Arial" panose="020B0604020202020204" pitchFamily="34" charset="0"/>
          </a:endParaRPr>
        </a:p>
        <a:p xmlns:a="http://schemas.openxmlformats.org/drawingml/2006/main">
          <a:r>
            <a:rPr lang="en-US" altLang="ja-JP" sz="1400" b="1" dirty="0" smtClean="0">
              <a:solidFill>
                <a:schemeClr val="bg1"/>
              </a:solidFill>
              <a:latin typeface="Arial" panose="020B0604020202020204" pitchFamily="34" charset="0"/>
              <a:cs typeface="Arial" panose="020B0604020202020204" pitchFamily="34" charset="0"/>
            </a:rPr>
            <a:t>in </a:t>
          </a:r>
          <a:r>
            <a:rPr lang="en-US" altLang="ja-JP" sz="1400" b="1" dirty="0">
              <a:solidFill>
                <a:schemeClr val="bg1"/>
              </a:solidFill>
              <a:latin typeface="Arial" panose="020B0604020202020204" pitchFamily="34" charset="0"/>
              <a:cs typeface="Arial" panose="020B0604020202020204" pitchFamily="34" charset="0"/>
            </a:rPr>
            <a:t>the Year</a:t>
          </a:r>
          <a:r>
            <a:rPr lang="en-US" altLang="ja-JP" sz="1400" b="1" baseline="0" dirty="0">
              <a:solidFill>
                <a:schemeClr val="bg1"/>
              </a:solidFill>
              <a:latin typeface="Arial" panose="020B0604020202020204" pitchFamily="34" charset="0"/>
              <a:cs typeface="Arial" panose="020B0604020202020204" pitchFamily="34" charset="0"/>
            </a:rPr>
            <a:t> 2050, </a:t>
          </a:r>
          <a:r>
            <a:rPr lang="en-US" altLang="ja-JP" sz="1400" b="1" dirty="0">
              <a:solidFill>
                <a:schemeClr val="bg1"/>
              </a:solidFill>
              <a:latin typeface="Arial" panose="020B0604020202020204" pitchFamily="34" charset="0"/>
              <a:cs typeface="Arial" panose="020B0604020202020204" pitchFamily="34" charset="0"/>
            </a:rPr>
            <a:t>by Contribution Rate</a:t>
          </a:r>
          <a:endParaRPr lang="ja-JP" altLang="en-US" sz="14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0.01975</cdr:x>
      <cdr:y>0.2452</cdr:y>
    </cdr:from>
    <cdr:to>
      <cdr:x>0.04852</cdr:x>
      <cdr:y>0.7776</cdr:y>
    </cdr:to>
    <cdr:sp macro="" textlink="">
      <cdr:nvSpPr>
        <cdr:cNvPr id="3" name="テキスト ボックス 2"/>
        <cdr:cNvSpPr txBox="1"/>
      </cdr:nvSpPr>
      <cdr:spPr>
        <a:xfrm xmlns:a="http://schemas.openxmlformats.org/drawingml/2006/main">
          <a:off x="143126" y="1167314"/>
          <a:ext cx="208548" cy="2534653"/>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en-US" altLang="ja-JP" sz="1200" b="1" dirty="0" smtClean="0">
              <a:latin typeface="Arial" panose="020B0604020202020204" pitchFamily="34" charset="0"/>
              <a:cs typeface="Arial" panose="020B0604020202020204" pitchFamily="34" charset="0"/>
            </a:rPr>
            <a:t>Replacement Rate</a:t>
          </a:r>
          <a:endParaRPr lang="ja-JP" alt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0.30532</cdr:x>
      <cdr:y>0.92587</cdr:y>
    </cdr:from>
    <cdr:to>
      <cdr:x>0.70359</cdr:x>
      <cdr:y>0.98989</cdr:y>
    </cdr:to>
    <cdr:sp macro="" textlink="">
      <cdr:nvSpPr>
        <cdr:cNvPr id="4" name="テキスト ボックス 3"/>
        <cdr:cNvSpPr txBox="1"/>
      </cdr:nvSpPr>
      <cdr:spPr>
        <a:xfrm xmlns:a="http://schemas.openxmlformats.org/drawingml/2006/main">
          <a:off x="2262879" y="4407820"/>
          <a:ext cx="2951747"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ja-JP" sz="1200" b="1" dirty="0" smtClean="0">
              <a:latin typeface="Arial" panose="020B0604020202020204" pitchFamily="34" charset="0"/>
              <a:cs typeface="Arial" panose="020B0604020202020204" pitchFamily="34" charset="0"/>
            </a:rPr>
            <a:t>Contribution Rate</a:t>
          </a:r>
          <a:endParaRPr lang="ja-JP" altLang="en-US" sz="1200" b="1" dirty="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0.08415</cdr:x>
      <cdr:y>0.02781</cdr:y>
    </cdr:from>
    <cdr:to>
      <cdr:x>0.9284</cdr:x>
      <cdr:y>0.14906</cdr:y>
    </cdr:to>
    <cdr:sp macro="" textlink="">
      <cdr:nvSpPr>
        <cdr:cNvPr id="2" name="テキスト ボックス 1"/>
        <cdr:cNvSpPr txBox="1"/>
      </cdr:nvSpPr>
      <cdr:spPr>
        <a:xfrm xmlns:a="http://schemas.openxmlformats.org/drawingml/2006/main">
          <a:off x="649204" y="139187"/>
          <a:ext cx="6513634" cy="6068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altLang="ja-JP" sz="1400" b="1" dirty="0">
              <a:effectLst/>
              <a:latin typeface="Arial" panose="020B0604020202020204" pitchFamily="34" charset="0"/>
              <a:cs typeface="Arial" panose="020B0604020202020204" pitchFamily="34" charset="0"/>
            </a:rPr>
            <a:t>Average Annual Real Rate of Return on Assets under Management </a:t>
          </a:r>
          <a:endParaRPr lang="en-US" altLang="ja-JP" sz="1400" b="1" dirty="0" smtClean="0">
            <a:effectLst/>
            <a:latin typeface="Arial" panose="020B0604020202020204" pitchFamily="34" charset="0"/>
            <a:cs typeface="Arial" panose="020B0604020202020204" pitchFamily="34" charset="0"/>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altLang="ja-JP" sz="1400" b="1" dirty="0" smtClean="0">
              <a:effectLst/>
              <a:latin typeface="Arial" panose="020B0604020202020204" pitchFamily="34" charset="0"/>
              <a:cs typeface="Arial" panose="020B0604020202020204" pitchFamily="34" charset="0"/>
            </a:rPr>
            <a:t>over </a:t>
          </a:r>
          <a:r>
            <a:rPr lang="en-US" altLang="ja-JP" sz="1400" b="1" dirty="0">
              <a:effectLst/>
              <a:latin typeface="Arial" panose="020B0604020202020204" pitchFamily="34" charset="0"/>
              <a:cs typeface="Arial" panose="020B0604020202020204" pitchFamily="34" charset="0"/>
            </a:rPr>
            <a:t>Various Periods from 1994 to 2014</a:t>
          </a:r>
          <a:endParaRPr lang="ja-JP" altLang="ja-JP" sz="1400" dirty="0">
            <a:effectLst/>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0.20829</cdr:x>
      <cdr:y>0.20773</cdr:y>
    </cdr:from>
    <cdr:to>
      <cdr:x>0.50695</cdr:x>
      <cdr:y>0.36049</cdr:y>
    </cdr:to>
    <cdr:sp macro="" textlink="">
      <cdr:nvSpPr>
        <cdr:cNvPr id="3" name="テキスト ボックス 10"/>
        <cdr:cNvSpPr txBox="1"/>
      </cdr:nvSpPr>
      <cdr:spPr>
        <a:xfrm xmlns:a="http://schemas.openxmlformats.org/drawingml/2006/main">
          <a:off x="1191122" y="941657"/>
          <a:ext cx="1707982" cy="6924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kumimoji="1" lang="en-US" altLang="ja-JP" sz="1300" b="0" dirty="0" smtClean="0">
              <a:solidFill>
                <a:schemeClr val="bg1"/>
              </a:solidFill>
              <a:latin typeface="Arial" panose="020B0604020202020204" pitchFamily="34" charset="0"/>
              <a:cs typeface="Arial" panose="020B0604020202020204" pitchFamily="34" charset="0"/>
            </a:rPr>
            <a:t>Publicly Managed</a:t>
          </a:r>
        </a:p>
        <a:p xmlns:a="http://schemas.openxmlformats.org/drawingml/2006/main">
          <a:endParaRPr kumimoji="1" lang="en-US" altLang="ja-JP" sz="1300" b="0" dirty="0" smtClean="0">
            <a:solidFill>
              <a:schemeClr val="bg1"/>
            </a:solidFill>
            <a:latin typeface="Arial" panose="020B0604020202020204" pitchFamily="34" charset="0"/>
            <a:cs typeface="Arial" panose="020B0604020202020204" pitchFamily="34" charset="0"/>
          </a:endParaRPr>
        </a:p>
        <a:p xmlns:a="http://schemas.openxmlformats.org/drawingml/2006/main">
          <a:r>
            <a:rPr kumimoji="1" lang="en-US" altLang="ja-JP" sz="1300" b="0" dirty="0" smtClean="0">
              <a:solidFill>
                <a:schemeClr val="bg1"/>
              </a:solidFill>
              <a:latin typeface="Arial" panose="020B0604020202020204" pitchFamily="34" charset="0"/>
              <a:cs typeface="Arial" panose="020B0604020202020204" pitchFamily="34" charset="0"/>
            </a:rPr>
            <a:t>Privately Managed</a:t>
          </a:r>
          <a:endParaRPr kumimoji="1" lang="en-US" altLang="ja-JP" sz="1300" b="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0.16846</cdr:x>
      <cdr:y>0.304</cdr:y>
    </cdr:from>
    <cdr:to>
      <cdr:x>0.19439</cdr:x>
      <cdr:y>0.34275</cdr:y>
    </cdr:to>
    <cdr:sp macro="" textlink="">
      <cdr:nvSpPr>
        <cdr:cNvPr id="7" name="正方形/長方形 6"/>
        <cdr:cNvSpPr/>
      </cdr:nvSpPr>
      <cdr:spPr>
        <a:xfrm xmlns:a="http://schemas.openxmlformats.org/drawingml/2006/main">
          <a:off x="963378" y="1378070"/>
          <a:ext cx="148285" cy="175660"/>
        </a:xfrm>
        <a:prstGeom xmlns:a="http://schemas.openxmlformats.org/drawingml/2006/main" prst="rect">
          <a:avLst/>
        </a:prstGeom>
        <a:solidFill xmlns:a="http://schemas.openxmlformats.org/drawingml/2006/main">
          <a:srgbClr val="295F71"/>
        </a:solidFill>
        <a:ln xmlns:a="http://schemas.openxmlformats.org/drawingml/2006/main" w="63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0.16482</cdr:x>
      <cdr:y>0.22203</cdr:y>
    </cdr:from>
    <cdr:to>
      <cdr:x>0.19075</cdr:x>
      <cdr:y>0.26078</cdr:y>
    </cdr:to>
    <cdr:sp macro="" textlink="">
      <cdr:nvSpPr>
        <cdr:cNvPr id="6" name="正方形/長方形 9"/>
        <cdr:cNvSpPr/>
      </cdr:nvSpPr>
      <cdr:spPr>
        <a:xfrm xmlns:a="http://schemas.openxmlformats.org/drawingml/2006/main">
          <a:off x="942545" y="1006481"/>
          <a:ext cx="148285" cy="175660"/>
        </a:xfrm>
        <a:prstGeom xmlns:a="http://schemas.openxmlformats.org/drawingml/2006/main" prst="rect">
          <a:avLst/>
        </a:prstGeom>
        <a:solidFill xmlns:a="http://schemas.openxmlformats.org/drawingml/2006/main">
          <a:srgbClr val="C00000"/>
        </a:solidFill>
        <a:ln xmlns:a="http://schemas.openxmlformats.org/drawingml/2006/main" w="63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userShapes>
</file>

<file path=ppt/drawings/drawing8.xml><?xml version="1.0" encoding="utf-8"?>
<c:userShapes xmlns:c="http://schemas.openxmlformats.org/drawingml/2006/chart">
  <cdr:relSizeAnchor xmlns:cdr="http://schemas.openxmlformats.org/drawingml/2006/chartDrawing">
    <cdr:from>
      <cdr:x>0.08154</cdr:x>
      <cdr:y>0.02639</cdr:y>
    </cdr:from>
    <cdr:to>
      <cdr:x>0.98983</cdr:x>
      <cdr:y>0.16907</cdr:y>
    </cdr:to>
    <cdr:sp macro="" textlink="">
      <cdr:nvSpPr>
        <cdr:cNvPr id="2" name="テキスト ボックス 1"/>
        <cdr:cNvSpPr txBox="1"/>
      </cdr:nvSpPr>
      <cdr:spPr>
        <a:xfrm xmlns:a="http://schemas.openxmlformats.org/drawingml/2006/main">
          <a:off x="595740" y="125445"/>
          <a:ext cx="6635618" cy="6781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altLang="ja-JP" sz="1200" b="1" spc="-60" dirty="0">
              <a:effectLst/>
              <a:latin typeface="Arial" panose="020B0604020202020204" pitchFamily="34" charset="0"/>
              <a:ea typeface="+mn-ea"/>
              <a:cs typeface="Arial" panose="020B0604020202020204" pitchFamily="34" charset="0"/>
            </a:rPr>
            <a:t>Percent Increase in Potential Personal Accounts Balance at Retirement, by Real Rate of Return, Compared with the Potential Balance Assuming a 4.5</a:t>
          </a:r>
          <a:r>
            <a:rPr lang="en-US" altLang="ja-JP" sz="1200" b="1" spc="-60" baseline="0" dirty="0">
              <a:effectLst/>
              <a:latin typeface="Arial" panose="020B0604020202020204" pitchFamily="34" charset="0"/>
              <a:ea typeface="+mn-ea"/>
              <a:cs typeface="Arial" panose="020B0604020202020204" pitchFamily="34" charset="0"/>
            </a:rPr>
            <a:t> Percent Real Rate of Return</a:t>
          </a:r>
          <a:r>
            <a:rPr lang="en-US" altLang="ja-JP" sz="1200" b="1" dirty="0">
              <a:effectLst/>
              <a:latin typeface="Arial" panose="020B0604020202020204" pitchFamily="34" charset="0"/>
              <a:ea typeface="+mn-ea"/>
              <a:cs typeface="Arial" panose="020B0604020202020204" pitchFamily="34" charset="0"/>
            </a:rPr>
            <a:t>*</a:t>
          </a:r>
        </a:p>
      </cdr:txBody>
    </cdr:sp>
  </cdr:relSizeAnchor>
  <cdr:relSizeAnchor xmlns:cdr="http://schemas.openxmlformats.org/drawingml/2006/chartDrawing">
    <cdr:from>
      <cdr:x>0.08934</cdr:x>
      <cdr:y>0.73384</cdr:y>
    </cdr:from>
    <cdr:to>
      <cdr:x>0.95484</cdr:x>
      <cdr:y>0.97575</cdr:y>
    </cdr:to>
    <cdr:sp macro="" textlink="">
      <cdr:nvSpPr>
        <cdr:cNvPr id="4" name="Rectangle 3"/>
        <cdr:cNvSpPr/>
      </cdr:nvSpPr>
      <cdr:spPr>
        <a:xfrm xmlns:a="http://schemas.openxmlformats.org/drawingml/2006/main">
          <a:off x="436104" y="2147413"/>
          <a:ext cx="4224858" cy="70788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defRPr sz="1000"/>
          </a:pPr>
          <a:r>
            <a:rPr lang="en-US" sz="1000" dirty="0" smtClean="0">
              <a:solidFill>
                <a:schemeClr val="bg1"/>
              </a:solidFill>
              <a:latin typeface="Arial" panose="020B0604020202020204" pitchFamily="34" charset="0"/>
              <a:cs typeface="Arial" panose="020B0604020202020204" pitchFamily="34" charset="0"/>
            </a:rPr>
            <a:t>*The projections assume a 12.5 percent contribution rate, </a:t>
          </a:r>
          <a:r>
            <a:rPr lang="en-US" sz="1000" dirty="0">
              <a:solidFill>
                <a:schemeClr val="bg1"/>
              </a:solidFill>
              <a:latin typeface="Arial" panose="020B0604020202020204" pitchFamily="34" charset="0"/>
              <a:cs typeface="Arial" panose="020B0604020202020204" pitchFamily="34" charset="0"/>
            </a:rPr>
            <a:t>real wage growth of 2.0 percent, </a:t>
          </a:r>
          <a:r>
            <a:rPr lang="en-US" sz="1000" baseline="0" dirty="0">
              <a:solidFill>
                <a:schemeClr val="bg1"/>
              </a:solidFill>
              <a:latin typeface="Arial" panose="020B0604020202020204" pitchFamily="34" charset="0"/>
              <a:cs typeface="Arial" panose="020B0604020202020204" pitchFamily="34" charset="0"/>
            </a:rPr>
            <a:t>a 40-year career, and </a:t>
          </a:r>
          <a:r>
            <a:rPr lang="en-US" sz="1000" dirty="0">
              <a:solidFill>
                <a:schemeClr val="bg1"/>
              </a:solidFill>
              <a:latin typeface="Arial" panose="020B0604020202020204" pitchFamily="34" charset="0"/>
              <a:cs typeface="Arial" panose="020B0604020202020204" pitchFamily="34" charset="0"/>
            </a:rPr>
            <a:t>administrative fees equal to 0.5 percent of assets.</a:t>
          </a:r>
        </a:p>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en-US" altLang="ja-JP" sz="1000" b="0" i="0" kern="1200" baseline="0" dirty="0">
              <a:solidFill>
                <a:schemeClr val="bg1"/>
              </a:solidFill>
              <a:effectLst/>
              <a:latin typeface="Arial" panose="020B0604020202020204" pitchFamily="34" charset="0"/>
              <a:cs typeface="Arial" panose="020B0604020202020204" pitchFamily="34" charset="0"/>
            </a:rPr>
            <a:t>Source: GAI calculations</a:t>
          </a:r>
          <a:endParaRPr lang="ja-JP" altLang="ja-JP" sz="1000" dirty="0">
            <a:solidFill>
              <a:schemeClr val="bg1"/>
            </a:solidFill>
            <a:effectLst/>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0.05975</cdr:x>
      <cdr:y>0.02999</cdr:y>
    </cdr:from>
    <cdr:to>
      <cdr:x>0.97761</cdr:x>
      <cdr:y>0.12177</cdr:y>
    </cdr:to>
    <cdr:sp macro="" textlink="">
      <cdr:nvSpPr>
        <cdr:cNvPr id="2" name="テキスト ボックス 1"/>
        <cdr:cNvSpPr txBox="1"/>
      </cdr:nvSpPr>
      <cdr:spPr>
        <a:xfrm xmlns:a="http://schemas.openxmlformats.org/drawingml/2006/main">
          <a:off x="436526" y="152229"/>
          <a:ext cx="6705588" cy="4658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altLang="ja-JP" sz="1200" b="1" dirty="0">
              <a:effectLst/>
              <a:latin typeface="Arial" panose="020B0604020202020204" pitchFamily="34" charset="0"/>
              <a:ea typeface="+mn-ea"/>
              <a:cs typeface="Arial" panose="020B0604020202020204" pitchFamily="34" charset="0"/>
            </a:rPr>
            <a:t>Percent Reduction in Potential Personal Accounts Balance at Retirement, </a:t>
          </a:r>
          <a:r>
            <a:rPr lang="en-US" altLang="ja-JP" sz="1200" b="1" dirty="0" smtClean="0">
              <a:effectLst/>
              <a:latin typeface="Arial" panose="020B0604020202020204" pitchFamily="34" charset="0"/>
              <a:ea typeface="+mn-ea"/>
              <a:cs typeface="Arial" panose="020B0604020202020204" pitchFamily="34" charset="0"/>
            </a:rPr>
            <a:t>by </a:t>
          </a:r>
          <a:r>
            <a:rPr lang="en-US" altLang="ja-JP" sz="1200" b="1" dirty="0">
              <a:effectLst/>
              <a:latin typeface="Arial" panose="020B0604020202020204" pitchFamily="34" charset="0"/>
              <a:ea typeface="+mn-ea"/>
              <a:cs typeface="Arial" panose="020B0604020202020204" pitchFamily="34" charset="0"/>
            </a:rPr>
            <a:t>Level of  Administrative Fees*</a:t>
          </a:r>
        </a:p>
      </cdr:txBody>
    </cdr:sp>
  </cdr:relSizeAnchor>
  <cdr:relSizeAnchor xmlns:cdr="http://schemas.openxmlformats.org/drawingml/2006/chartDrawing">
    <cdr:from>
      <cdr:x>0.08858</cdr:x>
      <cdr:y>0.75218</cdr:y>
    </cdr:from>
    <cdr:to>
      <cdr:x>0.93504</cdr:x>
      <cdr:y>0.86134</cdr:y>
    </cdr:to>
    <cdr:sp macro="" textlink="">
      <cdr:nvSpPr>
        <cdr:cNvPr id="4" name="Rectangle 3"/>
        <cdr:cNvSpPr/>
      </cdr:nvSpPr>
      <cdr:spPr>
        <a:xfrm xmlns:a="http://schemas.openxmlformats.org/drawingml/2006/main">
          <a:off x="443804" y="2061255"/>
          <a:ext cx="4240909" cy="299138"/>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defRPr sz="1000"/>
          </a:pPr>
          <a:r>
            <a:rPr lang="en-US" sz="1000" dirty="0" smtClean="0">
              <a:solidFill>
                <a:schemeClr val="bg1"/>
              </a:solidFill>
              <a:latin typeface="Arial" panose="020B0604020202020204" pitchFamily="34" charset="0"/>
              <a:cs typeface="Arial" panose="020B0604020202020204" pitchFamily="34" charset="0"/>
            </a:rPr>
            <a:t>*Administrative fees are calculated as a percent of assets.  The projections assume a 12.5 percent contribution rate, real </a:t>
          </a:r>
          <a:r>
            <a:rPr lang="en-US" sz="1000" dirty="0">
              <a:solidFill>
                <a:schemeClr val="bg1"/>
              </a:solidFill>
              <a:latin typeface="Arial" panose="020B0604020202020204" pitchFamily="34" charset="0"/>
              <a:cs typeface="Arial" panose="020B0604020202020204" pitchFamily="34" charset="0"/>
            </a:rPr>
            <a:t>wage growth of 2.0 percent, a</a:t>
          </a:r>
          <a:r>
            <a:rPr lang="en-US" sz="1000" baseline="0" dirty="0">
              <a:solidFill>
                <a:schemeClr val="bg1"/>
              </a:solidFill>
              <a:latin typeface="Arial" panose="020B0604020202020204" pitchFamily="34" charset="0"/>
              <a:cs typeface="Arial" panose="020B0604020202020204" pitchFamily="34" charset="0"/>
            </a:rPr>
            <a:t> real rate of return of 4.5 percent, and a 40-year career.</a:t>
          </a:r>
          <a:r>
            <a:rPr lang="en-US" sz="1000" dirty="0" smtClean="0">
              <a:solidFill>
                <a:schemeClr val="bg1"/>
              </a:solidFill>
              <a:latin typeface="Arial" panose="020B0604020202020204" pitchFamily="34" charset="0"/>
              <a:cs typeface="Arial" panose="020B0604020202020204" pitchFamily="34" charset="0"/>
            </a:rPr>
            <a:t> </a:t>
          </a:r>
          <a:endParaRPr lang="en-US" sz="1000" dirty="0">
            <a:solidFill>
              <a:schemeClr val="bg1"/>
            </a:solidFill>
            <a:latin typeface="Arial" panose="020B0604020202020204" pitchFamily="34" charset="0"/>
            <a:cs typeface="Arial" panose="020B0604020202020204" pitchFamily="34" charset="0"/>
          </a:endParaRPr>
        </a:p>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en-US" altLang="ja-JP" sz="1000" b="0" i="0" kern="1200" baseline="0" dirty="0">
              <a:solidFill>
                <a:schemeClr val="bg1"/>
              </a:solidFill>
              <a:effectLst/>
              <a:latin typeface="Arial" panose="020B0604020202020204" pitchFamily="34" charset="0"/>
              <a:cs typeface="Arial" panose="020B0604020202020204" pitchFamily="34" charset="0"/>
            </a:rPr>
            <a:t>Source: GAI calculations</a:t>
          </a:r>
          <a:endParaRPr lang="ja-JP" altLang="ja-JP" sz="1000" dirty="0">
            <a:solidFill>
              <a:schemeClr val="bg1"/>
            </a:solidFill>
            <a:effectLst/>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F7D66-8A37-441A-BE20-BDE9E3934387}" type="datetimeFigureOut">
              <a:rPr kumimoji="1" lang="ja-JP" altLang="en-US" smtClean="0"/>
              <a:t>2016/5/16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44E28-30C3-4240-8EBC-BFED4A019F74}" type="slidenum">
              <a:rPr kumimoji="1" lang="ja-JP" altLang="en-US" smtClean="0"/>
              <a:t>‹#›</a:t>
            </a:fld>
            <a:endParaRPr kumimoji="1" lang="ja-JP" altLang="en-US"/>
          </a:p>
        </p:txBody>
      </p:sp>
    </p:spTree>
    <p:extLst>
      <p:ext uri="{BB962C8B-B14F-4D97-AF65-F5344CB8AC3E}">
        <p14:creationId xmlns:p14="http://schemas.microsoft.com/office/powerpoint/2010/main" val="36133698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344E28-30C3-4240-8EBC-BFED4A019F74}" type="slidenum">
              <a:rPr kumimoji="1" lang="ja-JP" altLang="en-US" smtClean="0"/>
              <a:t>2</a:t>
            </a:fld>
            <a:endParaRPr kumimoji="1" lang="ja-JP" altLang="en-US"/>
          </a:p>
        </p:txBody>
      </p:sp>
    </p:spTree>
    <p:extLst>
      <p:ext uri="{BB962C8B-B14F-4D97-AF65-F5344CB8AC3E}">
        <p14:creationId xmlns:p14="http://schemas.microsoft.com/office/powerpoint/2010/main" val="354571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344E28-30C3-4240-8EBC-BFED4A019F74}" type="slidenum">
              <a:rPr kumimoji="1" lang="ja-JP" altLang="en-US" smtClean="0"/>
              <a:t>3</a:t>
            </a:fld>
            <a:endParaRPr kumimoji="1" lang="ja-JP" altLang="en-US"/>
          </a:p>
        </p:txBody>
      </p:sp>
    </p:spTree>
    <p:extLst>
      <p:ext uri="{BB962C8B-B14F-4D97-AF65-F5344CB8AC3E}">
        <p14:creationId xmlns:p14="http://schemas.microsoft.com/office/powerpoint/2010/main" val="334405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344E28-30C3-4240-8EBC-BFED4A019F74}" type="slidenum">
              <a:rPr kumimoji="1" lang="ja-JP" altLang="en-US" smtClean="0"/>
              <a:t>4</a:t>
            </a:fld>
            <a:endParaRPr kumimoji="1" lang="ja-JP" altLang="en-US"/>
          </a:p>
        </p:txBody>
      </p:sp>
    </p:spTree>
    <p:extLst>
      <p:ext uri="{BB962C8B-B14F-4D97-AF65-F5344CB8AC3E}">
        <p14:creationId xmlns:p14="http://schemas.microsoft.com/office/powerpoint/2010/main" val="160657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344E28-30C3-4240-8EBC-BFED4A019F74}" type="slidenum">
              <a:rPr kumimoji="1" lang="ja-JP" altLang="en-US" smtClean="0"/>
              <a:t>5</a:t>
            </a:fld>
            <a:endParaRPr kumimoji="1" lang="ja-JP" altLang="en-US"/>
          </a:p>
        </p:txBody>
      </p:sp>
    </p:spTree>
    <p:extLst>
      <p:ext uri="{BB962C8B-B14F-4D97-AF65-F5344CB8AC3E}">
        <p14:creationId xmlns:p14="http://schemas.microsoft.com/office/powerpoint/2010/main" val="160657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344E28-30C3-4240-8EBC-BFED4A019F74}" type="slidenum">
              <a:rPr kumimoji="1" lang="ja-JP" altLang="en-US" smtClean="0"/>
              <a:t>6</a:t>
            </a:fld>
            <a:endParaRPr kumimoji="1" lang="ja-JP" altLang="en-US"/>
          </a:p>
        </p:txBody>
      </p:sp>
    </p:spTree>
    <p:extLst>
      <p:ext uri="{BB962C8B-B14F-4D97-AF65-F5344CB8AC3E}">
        <p14:creationId xmlns:p14="http://schemas.microsoft.com/office/powerpoint/2010/main" val="3279060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FC4B6-01DC-4C0E-9C67-955654141475}" type="slidenum">
              <a:rPr lang="en-US" smtClean="0"/>
              <a:pPr/>
              <a:t>7</a:t>
            </a:fld>
            <a:endParaRPr lang="en-US" dirty="0"/>
          </a:p>
        </p:txBody>
      </p:sp>
    </p:spTree>
    <p:extLst>
      <p:ext uri="{BB962C8B-B14F-4D97-AF65-F5344CB8AC3E}">
        <p14:creationId xmlns:p14="http://schemas.microsoft.com/office/powerpoint/2010/main" val="235444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FC4B6-01DC-4C0E-9C67-955654141475}" type="slidenum">
              <a:rPr lang="en-US" smtClean="0"/>
              <a:pPr/>
              <a:t>8</a:t>
            </a:fld>
            <a:endParaRPr lang="en-US" dirty="0"/>
          </a:p>
        </p:txBody>
      </p:sp>
    </p:spTree>
    <p:extLst>
      <p:ext uri="{BB962C8B-B14F-4D97-AF65-F5344CB8AC3E}">
        <p14:creationId xmlns:p14="http://schemas.microsoft.com/office/powerpoint/2010/main" val="228926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344E28-30C3-4240-8EBC-BFED4A019F74}" type="slidenum">
              <a:rPr kumimoji="1" lang="ja-JP" altLang="en-US" smtClean="0"/>
              <a:t>14</a:t>
            </a:fld>
            <a:endParaRPr kumimoji="1" lang="ja-JP" altLang="en-US"/>
          </a:p>
        </p:txBody>
      </p:sp>
    </p:spTree>
    <p:extLst>
      <p:ext uri="{BB962C8B-B14F-4D97-AF65-F5344CB8AC3E}">
        <p14:creationId xmlns:p14="http://schemas.microsoft.com/office/powerpoint/2010/main" val="1606578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344E28-30C3-4240-8EBC-BFED4A019F74}" type="slidenum">
              <a:rPr kumimoji="1" lang="ja-JP" altLang="en-US" smtClean="0"/>
              <a:t>19</a:t>
            </a:fld>
            <a:endParaRPr kumimoji="1" lang="ja-JP" altLang="en-US"/>
          </a:p>
        </p:txBody>
      </p:sp>
    </p:spTree>
    <p:extLst>
      <p:ext uri="{BB962C8B-B14F-4D97-AF65-F5344CB8AC3E}">
        <p14:creationId xmlns:p14="http://schemas.microsoft.com/office/powerpoint/2010/main" val="425011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70F22C6-B695-47E6-AFAA-FC5FA3F91ED9}" type="datetime1">
              <a:rPr kumimoji="1" lang="ja-JP" altLang="en-US" smtClean="0"/>
              <a:t>2016/5/16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8C53D4-BD66-43EB-88CD-52A3573CF734}" type="slidenum">
              <a:rPr kumimoji="1" lang="ja-JP" altLang="en-US" smtClean="0"/>
              <a:t>‹#›</a:t>
            </a:fld>
            <a:endParaRPr kumimoji="1" lang="ja-JP" altLang="en-US"/>
          </a:p>
        </p:txBody>
      </p:sp>
    </p:spTree>
    <p:extLst>
      <p:ext uri="{BB962C8B-B14F-4D97-AF65-F5344CB8AC3E}">
        <p14:creationId xmlns:p14="http://schemas.microsoft.com/office/powerpoint/2010/main" val="54671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CD7E888-1008-468E-8290-469AA7D01ECC}" type="datetime1">
              <a:rPr kumimoji="1" lang="ja-JP" altLang="en-US" smtClean="0"/>
              <a:t>2016/5/16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8C53D4-BD66-43EB-88CD-52A3573CF734}" type="slidenum">
              <a:rPr kumimoji="1" lang="ja-JP" altLang="en-US" smtClean="0"/>
              <a:t>‹#›</a:t>
            </a:fld>
            <a:endParaRPr kumimoji="1" lang="ja-JP" altLang="en-US"/>
          </a:p>
        </p:txBody>
      </p:sp>
    </p:spTree>
    <p:extLst>
      <p:ext uri="{BB962C8B-B14F-4D97-AF65-F5344CB8AC3E}">
        <p14:creationId xmlns:p14="http://schemas.microsoft.com/office/powerpoint/2010/main" val="346056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CB2344-7FAC-4A9E-A5CA-8BAA7ACA64C2}" type="datetime1">
              <a:rPr kumimoji="1" lang="ja-JP" altLang="en-US" smtClean="0"/>
              <a:t>2016/5/16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8C53D4-BD66-43EB-88CD-52A3573CF734}" type="slidenum">
              <a:rPr kumimoji="1" lang="ja-JP" altLang="en-US" smtClean="0"/>
              <a:t>‹#›</a:t>
            </a:fld>
            <a:endParaRPr kumimoji="1" lang="ja-JP" altLang="en-US"/>
          </a:p>
        </p:txBody>
      </p:sp>
    </p:spTree>
    <p:extLst>
      <p:ext uri="{BB962C8B-B14F-4D97-AF65-F5344CB8AC3E}">
        <p14:creationId xmlns:p14="http://schemas.microsoft.com/office/powerpoint/2010/main" val="2787854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9588614-02FE-404B-BC0D-FA28B75BCC5C}" type="datetime1">
              <a:rPr lang="en-US" smtClean="0">
                <a:solidFill>
                  <a:prstClr val="white">
                    <a:shade val="50000"/>
                  </a:prstClr>
                </a:solidFill>
              </a:rPr>
              <a:pPr/>
              <a:t>5/16/2016</a:t>
            </a:fld>
            <a:endParaRPr lang="en-US" dirty="0">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dirty="0">
              <a:solidFill>
                <a:prstClr val="white">
                  <a:shade val="50000"/>
                </a:prstClr>
              </a:solidFill>
            </a:endParaRPr>
          </a:p>
        </p:txBody>
      </p:sp>
      <p:sp>
        <p:nvSpPr>
          <p:cNvPr id="29" name="Slide Number Placeholder 28"/>
          <p:cNvSpPr>
            <a:spLocks noGrp="1"/>
          </p:cNvSpPr>
          <p:nvPr>
            <p:ph type="sldNum" sz="quarter" idx="12"/>
          </p:nvPr>
        </p:nvSpPr>
        <p:spPr/>
        <p:txBody>
          <a:bodyPr/>
          <a:lstStyle/>
          <a:p>
            <a:fld id="{BFC205FF-A313-4CB3-94CE-ED17F9DBB279}" type="slidenum">
              <a:rPr lang="en-US" smtClean="0">
                <a:solidFill>
                  <a:prstClr val="white">
                    <a:shade val="50000"/>
                  </a:prstClr>
                </a:solidFill>
              </a:rPr>
              <a:pPr/>
              <a:t>‹#›</a:t>
            </a:fld>
            <a:endParaRPr lang="en-US" dirty="0">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24656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10CC61-DFB5-445E-A866-24E37E23A6A3}" type="datetime1">
              <a:rPr lang="en-US" smtClean="0">
                <a:solidFill>
                  <a:prstClr val="white">
                    <a:shade val="50000"/>
                  </a:prstClr>
                </a:solidFill>
              </a:rPr>
              <a:pPr/>
              <a:t>5/16/2016</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BFC205FF-A313-4CB3-94CE-ED17F9DBB279}"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19995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ACADEB-792A-4409-9F23-A5815394237E}" type="datetime1">
              <a:rPr lang="en-US" smtClean="0">
                <a:solidFill>
                  <a:prstClr val="white">
                    <a:shade val="50000"/>
                  </a:prstClr>
                </a:solidFill>
              </a:rPr>
              <a:pPr/>
              <a:t>5/16/2016</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BFC205FF-A313-4CB3-94CE-ED17F9DBB279}"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6608930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B7A79E-37DB-4586-9DA3-E38DC2A1EE80}" type="datetime1">
              <a:rPr lang="en-US" smtClean="0">
                <a:solidFill>
                  <a:prstClr val="white">
                    <a:shade val="50000"/>
                  </a:prstClr>
                </a:solidFill>
              </a:rPr>
              <a:pPr/>
              <a:t>5/16/2016</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BFC205FF-A313-4CB3-94CE-ED17F9DBB279}"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46489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4387DB3-D506-43A0-A173-6F28D101BF94}" type="datetime1">
              <a:rPr lang="en-US" smtClean="0">
                <a:solidFill>
                  <a:prstClr val="white">
                    <a:shade val="50000"/>
                  </a:prstClr>
                </a:solidFill>
              </a:rPr>
              <a:pPr/>
              <a:t>5/16/2016</a:t>
            </a:fld>
            <a:endParaRPr lang="en-US" dirty="0">
              <a:solidFill>
                <a:prstClr val="white">
                  <a:shade val="50000"/>
                </a:prstClr>
              </a:solidFill>
            </a:endParaRPr>
          </a:p>
        </p:txBody>
      </p:sp>
      <p:sp>
        <p:nvSpPr>
          <p:cNvPr id="8" name="Footer Placeholder 7"/>
          <p:cNvSpPr>
            <a:spLocks noGrp="1"/>
          </p:cNvSpPr>
          <p:nvPr>
            <p:ph type="ftr" sz="quarter" idx="11"/>
          </p:nvPr>
        </p:nvSpPr>
        <p:spPr/>
        <p:txBody>
          <a:bodyPr/>
          <a:lstStyle/>
          <a:p>
            <a:endParaRPr lang="en-US" dirty="0">
              <a:solidFill>
                <a:prstClr val="white">
                  <a:shade val="50000"/>
                </a:prstClr>
              </a:solidFill>
            </a:endParaRPr>
          </a:p>
        </p:txBody>
      </p:sp>
      <p:sp>
        <p:nvSpPr>
          <p:cNvPr id="9" name="Slide Number Placeholder 8"/>
          <p:cNvSpPr>
            <a:spLocks noGrp="1"/>
          </p:cNvSpPr>
          <p:nvPr>
            <p:ph type="sldNum" sz="quarter" idx="12"/>
          </p:nvPr>
        </p:nvSpPr>
        <p:spPr/>
        <p:txBody>
          <a:bodyPr/>
          <a:lstStyle/>
          <a:p>
            <a:fld id="{BFC205FF-A313-4CB3-94CE-ED17F9DBB279}"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880439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576E74-12C1-42B1-9F46-96AD8E232D8A}" type="datetime1">
              <a:rPr lang="en-US" smtClean="0">
                <a:solidFill>
                  <a:prstClr val="white">
                    <a:shade val="50000"/>
                  </a:prstClr>
                </a:solidFill>
              </a:rPr>
              <a:pPr/>
              <a:t>5/16/2016</a:t>
            </a:fld>
            <a:endParaRPr lang="en-US" dirty="0">
              <a:solidFill>
                <a:prstClr val="white">
                  <a:shade val="50000"/>
                </a:prstClr>
              </a:solidFill>
            </a:endParaRPr>
          </a:p>
        </p:txBody>
      </p:sp>
      <p:sp>
        <p:nvSpPr>
          <p:cNvPr id="4" name="Footer Placeholder 3"/>
          <p:cNvSpPr>
            <a:spLocks noGrp="1"/>
          </p:cNvSpPr>
          <p:nvPr>
            <p:ph type="ftr" sz="quarter" idx="11"/>
          </p:nvPr>
        </p:nvSpPr>
        <p:spPr/>
        <p:txBody>
          <a:bodyPr/>
          <a:lstStyle/>
          <a:p>
            <a:endParaRPr lang="en-US" dirty="0">
              <a:solidFill>
                <a:prstClr val="white">
                  <a:shade val="50000"/>
                </a:prstClr>
              </a:solidFill>
            </a:endParaRPr>
          </a:p>
        </p:txBody>
      </p:sp>
      <p:sp>
        <p:nvSpPr>
          <p:cNvPr id="5" name="Slide Number Placeholder 4"/>
          <p:cNvSpPr>
            <a:spLocks noGrp="1"/>
          </p:cNvSpPr>
          <p:nvPr>
            <p:ph type="sldNum" sz="quarter" idx="12"/>
          </p:nvPr>
        </p:nvSpPr>
        <p:spPr/>
        <p:txBody>
          <a:bodyPr/>
          <a:lstStyle/>
          <a:p>
            <a:fld id="{BFC205FF-A313-4CB3-94CE-ED17F9DBB279}"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404761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C8E2F-E1FC-4A86-BB64-9F143847A010}" type="datetime1">
              <a:rPr lang="en-US" smtClean="0">
                <a:solidFill>
                  <a:prstClr val="white">
                    <a:shade val="50000"/>
                  </a:prstClr>
                </a:solidFill>
              </a:rPr>
              <a:pPr/>
              <a:t>5/16/2016</a:t>
            </a:fld>
            <a:endParaRPr lang="en-US" dirty="0">
              <a:solidFill>
                <a:prstClr val="white">
                  <a:shade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BFC205FF-A313-4CB3-94CE-ED17F9DBB279}"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00392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5E8828-119D-469A-A600-AC39340C1B86}" type="datetime1">
              <a:rPr lang="en-US" smtClean="0">
                <a:solidFill>
                  <a:prstClr val="white">
                    <a:shade val="50000"/>
                  </a:prstClr>
                </a:solidFill>
              </a:rPr>
              <a:pPr/>
              <a:t>5/16/2016</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BFC205FF-A313-4CB3-94CE-ED17F9DBB279}"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52767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83C2EE9-C3E2-4515-B63C-DE025C8E05C3}" type="datetime1">
              <a:rPr kumimoji="1" lang="ja-JP" altLang="en-US" smtClean="0"/>
              <a:t>2016/5/16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8C53D4-BD66-43EB-88CD-52A3573CF734}" type="slidenum">
              <a:rPr kumimoji="1" lang="ja-JP" altLang="en-US" smtClean="0"/>
              <a:t>‹#›</a:t>
            </a:fld>
            <a:endParaRPr kumimoji="1" lang="ja-JP" altLang="en-US"/>
          </a:p>
        </p:txBody>
      </p:sp>
    </p:spTree>
    <p:extLst>
      <p:ext uri="{BB962C8B-B14F-4D97-AF65-F5344CB8AC3E}">
        <p14:creationId xmlns:p14="http://schemas.microsoft.com/office/powerpoint/2010/main" val="3273920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49B379-14D8-4529-9AAE-78BF5357B571}" type="datetime1">
              <a:rPr lang="en-US" smtClean="0">
                <a:solidFill>
                  <a:prstClr val="white">
                    <a:shade val="50000"/>
                  </a:prstClr>
                </a:solidFill>
              </a:rPr>
              <a:pPr/>
              <a:t>5/16/2016</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BFC205FF-A313-4CB3-94CE-ED17F9DBB279}"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225575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0A9EFE-F7EF-4571-BB35-984E3D720DEF}" type="datetime1">
              <a:rPr lang="en-US" smtClean="0">
                <a:solidFill>
                  <a:prstClr val="white">
                    <a:shade val="50000"/>
                  </a:prstClr>
                </a:solidFill>
              </a:rPr>
              <a:pPr/>
              <a:t>5/16/2016</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BFC205FF-A313-4CB3-94CE-ED17F9DBB279}"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47442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7D95A4-766C-4498-A3FB-D5D6CF47388B}" type="datetime1">
              <a:rPr lang="en-US" smtClean="0">
                <a:solidFill>
                  <a:prstClr val="white">
                    <a:shade val="50000"/>
                  </a:prstClr>
                </a:solidFill>
              </a:rPr>
              <a:pPr/>
              <a:t>5/16/2016</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BFC205FF-A313-4CB3-94CE-ED17F9DBB279}"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72765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D2F1B9C-559D-45C3-9782-2B121504B361}" type="datetime1">
              <a:rPr kumimoji="1" lang="ja-JP" altLang="en-US" smtClean="0"/>
              <a:t>2016/5/16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8C53D4-BD66-43EB-88CD-52A3573CF734}" type="slidenum">
              <a:rPr kumimoji="1" lang="ja-JP" altLang="en-US" smtClean="0"/>
              <a:t>‹#›</a:t>
            </a:fld>
            <a:endParaRPr kumimoji="1" lang="ja-JP" altLang="en-US"/>
          </a:p>
        </p:txBody>
      </p:sp>
    </p:spTree>
    <p:extLst>
      <p:ext uri="{BB962C8B-B14F-4D97-AF65-F5344CB8AC3E}">
        <p14:creationId xmlns:p14="http://schemas.microsoft.com/office/powerpoint/2010/main" val="34279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99411CF-5A2B-471F-94EA-A99D0F93711C}" type="datetime1">
              <a:rPr kumimoji="1" lang="ja-JP" altLang="en-US" smtClean="0"/>
              <a:t>2016/5/16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8C53D4-BD66-43EB-88CD-52A3573CF734}" type="slidenum">
              <a:rPr kumimoji="1" lang="ja-JP" altLang="en-US" smtClean="0"/>
              <a:t>‹#›</a:t>
            </a:fld>
            <a:endParaRPr kumimoji="1" lang="ja-JP" altLang="en-US"/>
          </a:p>
        </p:txBody>
      </p:sp>
    </p:spTree>
    <p:extLst>
      <p:ext uri="{BB962C8B-B14F-4D97-AF65-F5344CB8AC3E}">
        <p14:creationId xmlns:p14="http://schemas.microsoft.com/office/powerpoint/2010/main" val="75780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11CAE40-8396-4D4C-88D3-CD6C553BED0F}" type="datetime1">
              <a:rPr kumimoji="1" lang="ja-JP" altLang="en-US" smtClean="0"/>
              <a:t>2016/5/16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88C53D4-BD66-43EB-88CD-52A3573CF734}" type="slidenum">
              <a:rPr kumimoji="1" lang="ja-JP" altLang="en-US" smtClean="0"/>
              <a:t>‹#›</a:t>
            </a:fld>
            <a:endParaRPr kumimoji="1" lang="ja-JP" altLang="en-US"/>
          </a:p>
        </p:txBody>
      </p:sp>
    </p:spTree>
    <p:extLst>
      <p:ext uri="{BB962C8B-B14F-4D97-AF65-F5344CB8AC3E}">
        <p14:creationId xmlns:p14="http://schemas.microsoft.com/office/powerpoint/2010/main" val="3144741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4231783-D1AC-4F46-94F1-F0FACC0589EE}" type="datetime1">
              <a:rPr kumimoji="1" lang="ja-JP" altLang="en-US" smtClean="0"/>
              <a:t>2016/5/16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88C53D4-BD66-43EB-88CD-52A3573CF734}" type="slidenum">
              <a:rPr kumimoji="1" lang="ja-JP" altLang="en-US" smtClean="0"/>
              <a:t>‹#›</a:t>
            </a:fld>
            <a:endParaRPr kumimoji="1" lang="ja-JP" altLang="en-US"/>
          </a:p>
        </p:txBody>
      </p:sp>
    </p:spTree>
    <p:extLst>
      <p:ext uri="{BB962C8B-B14F-4D97-AF65-F5344CB8AC3E}">
        <p14:creationId xmlns:p14="http://schemas.microsoft.com/office/powerpoint/2010/main" val="57427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DD3E9-FFFD-4436-9056-D9AAC4E17CE9}" type="datetime1">
              <a:rPr kumimoji="1" lang="ja-JP" altLang="en-US" smtClean="0"/>
              <a:t>2016/5/16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88C53D4-BD66-43EB-88CD-52A3573CF734}" type="slidenum">
              <a:rPr kumimoji="1" lang="ja-JP" altLang="en-US" smtClean="0"/>
              <a:t>‹#›</a:t>
            </a:fld>
            <a:endParaRPr kumimoji="1" lang="ja-JP" altLang="en-US"/>
          </a:p>
        </p:txBody>
      </p:sp>
    </p:spTree>
    <p:extLst>
      <p:ext uri="{BB962C8B-B14F-4D97-AF65-F5344CB8AC3E}">
        <p14:creationId xmlns:p14="http://schemas.microsoft.com/office/powerpoint/2010/main" val="148200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F2B0F69-DFAE-4368-A5A1-ABF718E877FE}" type="datetime1">
              <a:rPr kumimoji="1" lang="ja-JP" altLang="en-US" smtClean="0"/>
              <a:t>2016/5/16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8C53D4-BD66-43EB-88CD-52A3573CF734}" type="slidenum">
              <a:rPr kumimoji="1" lang="ja-JP" altLang="en-US" smtClean="0"/>
              <a:t>‹#›</a:t>
            </a:fld>
            <a:endParaRPr kumimoji="1" lang="ja-JP" altLang="en-US"/>
          </a:p>
        </p:txBody>
      </p:sp>
    </p:spTree>
    <p:extLst>
      <p:ext uri="{BB962C8B-B14F-4D97-AF65-F5344CB8AC3E}">
        <p14:creationId xmlns:p14="http://schemas.microsoft.com/office/powerpoint/2010/main" val="9069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60D1544-5AA3-452E-87BA-C0CC3FB3091C}" type="datetime1">
              <a:rPr kumimoji="1" lang="ja-JP" altLang="en-US" smtClean="0"/>
              <a:t>2016/5/16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8C53D4-BD66-43EB-88CD-52A3573CF734}" type="slidenum">
              <a:rPr kumimoji="1" lang="ja-JP" altLang="en-US" smtClean="0"/>
              <a:t>‹#›</a:t>
            </a:fld>
            <a:endParaRPr kumimoji="1" lang="ja-JP" altLang="en-US"/>
          </a:p>
        </p:txBody>
      </p:sp>
    </p:spTree>
    <p:extLst>
      <p:ext uri="{BB962C8B-B14F-4D97-AF65-F5344CB8AC3E}">
        <p14:creationId xmlns:p14="http://schemas.microsoft.com/office/powerpoint/2010/main" val="239552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CAB56-A1D6-4949-A56A-90204EB84F81}" type="datetime1">
              <a:rPr kumimoji="1" lang="ja-JP" altLang="en-US" smtClean="0"/>
              <a:t>2016/5/16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C53D4-BD66-43EB-88CD-52A3573CF734}" type="slidenum">
              <a:rPr kumimoji="1" lang="ja-JP" altLang="en-US" smtClean="0"/>
              <a:t>‹#›</a:t>
            </a:fld>
            <a:endParaRPr kumimoji="1" lang="ja-JP" altLang="en-US"/>
          </a:p>
        </p:txBody>
      </p:sp>
    </p:spTree>
    <p:extLst>
      <p:ext uri="{BB962C8B-B14F-4D97-AF65-F5344CB8AC3E}">
        <p14:creationId xmlns:p14="http://schemas.microsoft.com/office/powerpoint/2010/main" val="696617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25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1F392F-5839-4B87-88FE-ADDB9CA91197}" type="datetime1">
              <a:rPr lang="en-US" smtClean="0">
                <a:solidFill>
                  <a:prstClr val="white">
                    <a:shade val="50000"/>
                  </a:prstClr>
                </a:solidFill>
              </a:rPr>
              <a:pPr/>
              <a:t>5/16/2016</a:t>
            </a:fld>
            <a:endParaRPr lang="en-US" dirty="0">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FC205FF-A313-4CB3-94CE-ED17F9DBB279}"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94861284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cid:7B67230C-8A68-492D-9617-C873AEC2A1C7@cable.rc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cid:7B67230C-8A68-492D-9617-C873AEC2A1C7@cable.rcn.com"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image" Target="cid:7B67230C-8A68-492D-9617-C873AEC2A1C7@cable.rcn.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cid:7B67230C-8A68-492D-9617-C873AEC2A1C7@cable.rcn.com" TargetMode="External"/><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cid:7B67230C-8A68-492D-9617-C873AEC2A1C7@cable.rcn.com" TargetMode="External"/><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cid:7B67230C-8A68-492D-9617-C873AEC2A1C7@cable.rcn.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cid:7B67230C-8A68-492D-9617-C873AEC2A1C7@cable.rcn.com" TargetMode="External"/><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cid:7B67230C-8A68-492D-9617-C873AEC2A1C7@cable.rcn.com" TargetMode="External"/><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image" Target="cid:7B67230C-8A68-492D-9617-C873AEC2A1C7@cable.rcn.com" TargetMode="External"/><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chart" Target="../charts/chart11.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image" Target="cid:7B67230C-8A68-492D-9617-C873AEC2A1C7@cable.rcn.com" TargetMode="Externa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cid:7B67230C-8A68-492D-9617-C873AEC2A1C7@cable.rc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cid:7B67230C-8A68-492D-9617-C873AEC2A1C7@cable.rcn.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cid:7B67230C-8A68-492D-9617-C873AEC2A1C7@cable.rcn.com" TargetMode="Externa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cid:7B67230C-8A68-492D-9617-C873AEC2A1C7@cable.rc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cid:7B67230C-8A68-492D-9617-C873AEC2A1C7@cable.rcn.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cid:7B67230C-8A68-492D-9617-C873AEC2A1C7@cable.rcn.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cid:7B67230C-8A68-492D-9617-C873AEC2A1C7@cable.rcn.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cid:7B67230C-8A68-492D-9617-C873AEC2A1C7@cable.rcn.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cid:7B67230C-8A68-492D-9617-C873AEC2A1C7@cable.rcn.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cid:7B67230C-8A68-492D-9617-C873AEC2A1C7@cable.rcn.co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 name="Rectangle 6"/>
          <p:cNvSpPr/>
          <p:nvPr/>
        </p:nvSpPr>
        <p:spPr>
          <a:xfrm>
            <a:off x="936020" y="825091"/>
            <a:ext cx="7213400" cy="5447645"/>
          </a:xfrm>
          <a:prstGeom prst="rect">
            <a:avLst/>
          </a:prstGeom>
          <a:solidFill>
            <a:schemeClr val="bg1">
              <a:alpha val="80000"/>
            </a:schemeClr>
          </a:solidFill>
          <a:ln>
            <a:noFill/>
          </a:ln>
          <a:effectLst>
            <a:glow>
              <a:schemeClr val="accent1"/>
            </a:glow>
            <a:softEdge rad="0"/>
          </a:effectLst>
        </p:spPr>
        <p:txBody>
          <a:bodyPr wrap="square">
            <a:spAutoFit/>
          </a:bodyPr>
          <a:lstStyle/>
          <a:p>
            <a:pPr algn="ctr"/>
            <a:r>
              <a:rPr lang="en-US" sz="3200" b="1" dirty="0" smtClean="0">
                <a:solidFill>
                  <a:srgbClr val="295F71"/>
                </a:solidFill>
                <a:latin typeface="Cambria" panose="02040503050406030204" pitchFamily="18" charset="0"/>
              </a:rPr>
              <a:t>Global Aging and Retirement Security </a:t>
            </a:r>
            <a:br>
              <a:rPr lang="en-US" sz="3200" b="1" dirty="0" smtClean="0">
                <a:solidFill>
                  <a:srgbClr val="295F71"/>
                </a:solidFill>
                <a:latin typeface="Cambria" panose="02040503050406030204" pitchFamily="18" charset="0"/>
              </a:rPr>
            </a:br>
            <a:r>
              <a:rPr lang="en-US" sz="3200" b="1" dirty="0" smtClean="0">
                <a:solidFill>
                  <a:srgbClr val="295F71"/>
                </a:solidFill>
                <a:latin typeface="Cambria" panose="02040503050406030204" pitchFamily="18" charset="0"/>
              </a:rPr>
              <a:t>in Emerging Markets:</a:t>
            </a:r>
          </a:p>
          <a:p>
            <a:pPr algn="ctr"/>
            <a:endParaRPr lang="en-US" b="1" dirty="0" smtClean="0">
              <a:solidFill>
                <a:srgbClr val="295F71"/>
              </a:solidFill>
              <a:latin typeface="Cambria" panose="02040503050406030204" pitchFamily="18" charset="0"/>
            </a:endParaRPr>
          </a:p>
          <a:p>
            <a:pPr algn="ctr"/>
            <a:r>
              <a:rPr lang="en-US" sz="2400" b="1" dirty="0" smtClean="0">
                <a:solidFill>
                  <a:srgbClr val="295F71"/>
                </a:solidFill>
                <a:latin typeface="Cambria" panose="02040503050406030204" pitchFamily="18" charset="0"/>
              </a:rPr>
              <a:t>Reassessing the Role of Funded Pensions</a:t>
            </a:r>
            <a:endParaRPr lang="en-US" sz="2400" b="1" dirty="0">
              <a:solidFill>
                <a:srgbClr val="295F71"/>
              </a:solidFill>
              <a:latin typeface="Cambria" panose="02040503050406030204" pitchFamily="18" charset="0"/>
            </a:endParaRPr>
          </a:p>
          <a:p>
            <a:pPr algn="ctr" eaLnBrk="0" hangingPunct="0">
              <a:buFont typeface="Wingdings" pitchFamily="2" charset="2"/>
              <a:buNone/>
              <a:tabLst>
                <a:tab pos="803275" algn="l"/>
                <a:tab pos="3319463" algn="l"/>
                <a:tab pos="4572000" algn="l"/>
                <a:tab pos="6572250" algn="l"/>
              </a:tabLst>
            </a:pPr>
            <a:endParaRPr lang="en-US" sz="3200" b="1" dirty="0" smtClean="0">
              <a:solidFill>
                <a:srgbClr val="295F71"/>
              </a:solidFill>
              <a:latin typeface="Cambria" panose="02040503050406030204" pitchFamily="18" charset="0"/>
            </a:endParaRPr>
          </a:p>
          <a:p>
            <a:pPr algn="ctr" eaLnBrk="0" hangingPunct="0">
              <a:buFont typeface="Wingdings" pitchFamily="2" charset="2"/>
              <a:buNone/>
              <a:tabLst>
                <a:tab pos="803275" algn="l"/>
                <a:tab pos="3319463" algn="l"/>
                <a:tab pos="4572000" algn="l"/>
                <a:tab pos="6572250" algn="l"/>
              </a:tabLst>
            </a:pPr>
            <a:r>
              <a:rPr lang="en-US" sz="2000" b="1" dirty="0" smtClean="0">
                <a:solidFill>
                  <a:srgbClr val="295F71"/>
                </a:solidFill>
                <a:latin typeface="Cambria" panose="02040503050406030204" pitchFamily="18" charset="0"/>
              </a:rPr>
              <a:t>Richard </a:t>
            </a:r>
            <a:r>
              <a:rPr lang="en-US" sz="2000" b="1" dirty="0">
                <a:solidFill>
                  <a:srgbClr val="295F71"/>
                </a:solidFill>
                <a:latin typeface="Cambria" panose="02040503050406030204" pitchFamily="18" charset="0"/>
              </a:rPr>
              <a:t>Jackson</a:t>
            </a:r>
            <a:r>
              <a:rPr lang="en-US" sz="2200" b="1" dirty="0">
                <a:solidFill>
                  <a:srgbClr val="295F71"/>
                </a:solidFill>
                <a:latin typeface="Cambria" panose="02040503050406030204" pitchFamily="18" charset="0"/>
              </a:rPr>
              <a:t/>
            </a:r>
            <a:br>
              <a:rPr lang="en-US" sz="2200" b="1" dirty="0">
                <a:solidFill>
                  <a:srgbClr val="295F71"/>
                </a:solidFill>
                <a:latin typeface="Cambria" panose="02040503050406030204" pitchFamily="18" charset="0"/>
              </a:rPr>
            </a:br>
            <a:r>
              <a:rPr lang="en-US" b="1" dirty="0" smtClean="0">
                <a:solidFill>
                  <a:srgbClr val="295F71"/>
                </a:solidFill>
                <a:latin typeface="Cambria" panose="02040503050406030204" pitchFamily="18" charset="0"/>
              </a:rPr>
              <a:t>President</a:t>
            </a:r>
            <a:r>
              <a:rPr lang="en-US" b="1" dirty="0">
                <a:solidFill>
                  <a:srgbClr val="295F71"/>
                </a:solidFill>
                <a:latin typeface="Cambria" panose="02040503050406030204" pitchFamily="18" charset="0"/>
              </a:rPr>
              <a:t/>
            </a:r>
            <a:br>
              <a:rPr lang="en-US" b="1" dirty="0">
                <a:solidFill>
                  <a:srgbClr val="295F71"/>
                </a:solidFill>
                <a:latin typeface="Cambria" panose="02040503050406030204" pitchFamily="18" charset="0"/>
              </a:rPr>
            </a:br>
            <a:r>
              <a:rPr lang="en-US" b="1" dirty="0">
                <a:solidFill>
                  <a:srgbClr val="295F71"/>
                </a:solidFill>
                <a:latin typeface="Cambria" panose="02040503050406030204" pitchFamily="18" charset="0"/>
              </a:rPr>
              <a:t>Global Aging Institute</a:t>
            </a:r>
          </a:p>
          <a:p>
            <a:pPr algn="ctr" eaLnBrk="0" hangingPunct="0">
              <a:buFont typeface="Wingdings" pitchFamily="2" charset="2"/>
              <a:buNone/>
              <a:tabLst>
                <a:tab pos="803275" algn="l"/>
                <a:tab pos="3319463" algn="l"/>
                <a:tab pos="4572000" algn="l"/>
                <a:tab pos="6572250" algn="l"/>
              </a:tabLst>
            </a:pPr>
            <a:endParaRPr lang="en-US" sz="2400" b="1" dirty="0" smtClean="0">
              <a:solidFill>
                <a:srgbClr val="295F71"/>
              </a:solidFill>
              <a:latin typeface="Cambria" panose="02040503050406030204" pitchFamily="18" charset="0"/>
            </a:endParaRPr>
          </a:p>
          <a:p>
            <a:pPr algn="ctr" eaLnBrk="0" hangingPunct="0">
              <a:spcAft>
                <a:spcPts val="600"/>
              </a:spcAft>
              <a:buFont typeface="Wingdings" pitchFamily="2" charset="2"/>
              <a:buNone/>
              <a:tabLst>
                <a:tab pos="803275" algn="l"/>
                <a:tab pos="3319463" algn="l"/>
                <a:tab pos="4572000" algn="l"/>
                <a:tab pos="6572250" algn="l"/>
              </a:tabLst>
            </a:pPr>
            <a:r>
              <a:rPr lang="en-US" b="1" i="1" dirty="0" smtClean="0">
                <a:solidFill>
                  <a:srgbClr val="295F71"/>
                </a:solidFill>
                <a:latin typeface="Cambria" panose="02040503050406030204" pitchFamily="18" charset="0"/>
              </a:rPr>
              <a:t>A policy forum hosted by the</a:t>
            </a:r>
          </a:p>
          <a:p>
            <a:pPr algn="ctr" eaLnBrk="0" hangingPunct="0">
              <a:spcAft>
                <a:spcPts val="1800"/>
              </a:spcAft>
              <a:buFont typeface="Wingdings" pitchFamily="2" charset="2"/>
              <a:buNone/>
              <a:tabLst>
                <a:tab pos="803275" algn="l"/>
                <a:tab pos="3319463" algn="l"/>
                <a:tab pos="4572000" algn="l"/>
                <a:tab pos="6572250" algn="l"/>
              </a:tabLst>
            </a:pPr>
            <a:r>
              <a:rPr lang="en-US" b="1" dirty="0" smtClean="0">
                <a:solidFill>
                  <a:srgbClr val="295F71"/>
                </a:solidFill>
                <a:latin typeface="Cambria" panose="02040503050406030204" pitchFamily="18" charset="0"/>
              </a:rPr>
              <a:t>Global Aging Institute &amp; Principal Financial Group</a:t>
            </a:r>
          </a:p>
          <a:p>
            <a:pPr algn="ctr" eaLnBrk="0" hangingPunct="0">
              <a:buFont typeface="Wingdings" pitchFamily="2" charset="2"/>
              <a:buNone/>
              <a:tabLst>
                <a:tab pos="803275" algn="l"/>
                <a:tab pos="3319463" algn="l"/>
                <a:tab pos="4572000" algn="l"/>
                <a:tab pos="6572250" algn="l"/>
              </a:tabLst>
            </a:pPr>
            <a:r>
              <a:rPr lang="en-US" b="1" dirty="0" smtClean="0">
                <a:solidFill>
                  <a:srgbClr val="295F71"/>
                </a:solidFill>
                <a:latin typeface="Cambria" panose="02040503050406030204" pitchFamily="18" charset="0"/>
              </a:rPr>
              <a:t>November 18, 2015</a:t>
            </a:r>
          </a:p>
          <a:p>
            <a:pPr algn="ctr" eaLnBrk="0" hangingPunct="0">
              <a:buFont typeface="Wingdings" pitchFamily="2" charset="2"/>
              <a:buNone/>
              <a:tabLst>
                <a:tab pos="803275" algn="l"/>
                <a:tab pos="3319463" algn="l"/>
                <a:tab pos="4572000" algn="l"/>
                <a:tab pos="6572250" algn="l"/>
              </a:tabLst>
            </a:pPr>
            <a:r>
              <a:rPr lang="en-US" b="1" dirty="0" smtClean="0">
                <a:solidFill>
                  <a:srgbClr val="295F71"/>
                </a:solidFill>
                <a:latin typeface="Cambria" panose="02040503050406030204" pitchFamily="18" charset="0"/>
              </a:rPr>
              <a:t>American Council of Life Insurers</a:t>
            </a:r>
          </a:p>
          <a:p>
            <a:pPr algn="ctr" eaLnBrk="0" hangingPunct="0">
              <a:buFont typeface="Wingdings" pitchFamily="2" charset="2"/>
              <a:buNone/>
              <a:tabLst>
                <a:tab pos="803275" algn="l"/>
                <a:tab pos="3319463" algn="l"/>
                <a:tab pos="4572000" algn="l"/>
                <a:tab pos="6572250" algn="l"/>
              </a:tabLst>
            </a:pPr>
            <a:r>
              <a:rPr lang="en-US" b="1" dirty="0" smtClean="0">
                <a:solidFill>
                  <a:srgbClr val="295F71"/>
                </a:solidFill>
                <a:latin typeface="Cambria" panose="02040503050406030204" pitchFamily="18" charset="0"/>
              </a:rPr>
              <a:t>Washington, DC</a:t>
            </a:r>
            <a:endParaRPr lang="en-US" sz="2000" b="1" dirty="0">
              <a:solidFill>
                <a:srgbClr val="295F71"/>
              </a:solidFill>
              <a:effectLst>
                <a:outerShdw blurRad="38100" dist="38100" dir="2700000" algn="tl">
                  <a:srgbClr val="000000">
                    <a:alpha val="43137"/>
                  </a:srgbClr>
                </a:outerShdw>
              </a:effectLst>
              <a:latin typeface="Cambria" pitchFamily="18" charset="0"/>
            </a:endParaRPr>
          </a:p>
          <a:p>
            <a:pPr algn="ctr" eaLnBrk="0" hangingPunct="0">
              <a:buFont typeface="Wingdings" pitchFamily="2" charset="2"/>
              <a:buNone/>
              <a:tabLst>
                <a:tab pos="803275" algn="l"/>
                <a:tab pos="3319463" algn="l"/>
                <a:tab pos="4572000" algn="l"/>
                <a:tab pos="6572250" algn="l"/>
              </a:tabLst>
            </a:pPr>
            <a:endParaRPr lang="en-US" sz="2000" b="1" dirty="0">
              <a:solidFill>
                <a:schemeClr val="accent3">
                  <a:lumMod val="50000"/>
                </a:schemeClr>
              </a:solidFill>
              <a:latin typeface="Cambria" panose="02040503050406030204" pitchFamily="18" charset="0"/>
            </a:endParaRPr>
          </a:p>
        </p:txBody>
      </p:sp>
      <p:pic>
        <p:nvPicPr>
          <p:cNvPr id="8" name="Picture 7" descr="cid:7B67230C-8A68-492D-9617-C873AEC2A1C7@cable.rcn.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solidFill>
            <a:schemeClr val="bg1">
              <a:alpha val="80000"/>
            </a:schemeClr>
          </a:solidFill>
          <a:ln>
            <a:noFill/>
          </a:ln>
        </p:spPr>
      </p:pic>
    </p:spTree>
    <p:extLst>
      <p:ext uri="{BB962C8B-B14F-4D97-AF65-F5344CB8AC3E}">
        <p14:creationId xmlns:p14="http://schemas.microsoft.com/office/powerpoint/2010/main" val="2172530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61980" y="700726"/>
            <a:ext cx="8496300" cy="769441"/>
          </a:xfrm>
          <a:prstGeom prst="rect">
            <a:avLst/>
          </a:prstGeom>
          <a:noFill/>
          <a:ln w="76200" algn="ctr">
            <a:noFill/>
            <a:miter lim="800000"/>
            <a:headEnd/>
            <a:tailEnd/>
          </a:ln>
          <a:effectLst/>
        </p:spPr>
        <p:txBody>
          <a:bodyPr lIns="72000" rIns="72000">
            <a:spAutoFit/>
          </a:bodyPr>
          <a:lstStyle/>
          <a:p>
            <a:pPr algn="ctr">
              <a:spcBef>
                <a:spcPct val="50000"/>
              </a:spcBef>
              <a:defRPr/>
            </a:pPr>
            <a:r>
              <a:rPr kumimoji="0" lang="en-US" altLang="ja-JP" sz="2200" b="1" spc="-120" dirty="0">
                <a:solidFill>
                  <a:srgbClr val="295F71"/>
                </a:solidFill>
                <a:latin typeface="Verdana" pitchFamily="34" charset="0"/>
              </a:rPr>
              <a:t>CHILE and SOUTH KOREA: </a:t>
            </a:r>
            <a:br>
              <a:rPr kumimoji="0" lang="en-US" altLang="ja-JP" sz="2200" b="1" spc="-120" dirty="0">
                <a:solidFill>
                  <a:srgbClr val="295F71"/>
                </a:solidFill>
                <a:latin typeface="Verdana" pitchFamily="34" charset="0"/>
              </a:rPr>
            </a:br>
            <a:r>
              <a:rPr kumimoji="0" lang="en-US" altLang="ja-JP" sz="2200" b="1" spc="-120" dirty="0">
                <a:solidFill>
                  <a:srgbClr val="295F71"/>
                </a:solidFill>
                <a:latin typeface="Verdana" pitchFamily="34" charset="0"/>
              </a:rPr>
              <a:t>Stylized PAYGO Contribution Rate Projections</a:t>
            </a:r>
          </a:p>
        </p:txBody>
      </p:sp>
      <p:sp>
        <p:nvSpPr>
          <p:cNvPr id="7" name="Slide Number Placeholder 1"/>
          <p:cNvSpPr>
            <a:spLocks noGrp="1"/>
          </p:cNvSpPr>
          <p:nvPr>
            <p:ph type="sldNum" sz="quarter" idx="12"/>
          </p:nvPr>
        </p:nvSpPr>
        <p:spPr>
          <a:xfrm>
            <a:off x="8191528" y="6476043"/>
            <a:ext cx="762000" cy="365125"/>
          </a:xfrm>
        </p:spPr>
        <p:txBody>
          <a:bodyPr/>
          <a:lstStyle/>
          <a:p>
            <a:r>
              <a:rPr lang="en-US" dirty="0" smtClean="0">
                <a:solidFill>
                  <a:schemeClr val="bg1"/>
                </a:solidFill>
              </a:rPr>
              <a:t>9</a:t>
            </a:r>
            <a:endParaRPr lang="en-US" dirty="0">
              <a:solidFill>
                <a:schemeClr val="bg1"/>
              </a:solidFill>
            </a:endParaRPr>
          </a:p>
        </p:txBody>
      </p:sp>
      <p:pic>
        <p:nvPicPr>
          <p:cNvPr id="11" name="Picture 7" descr="cid:7B67230C-8A68-492D-9617-C873AEC2A1C7@cable.rcn.com"/>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12" name="スライド番号プレースホルダー 7"/>
          <p:cNvSpPr txBox="1">
            <a:spLocks/>
          </p:cNvSpPr>
          <p:nvPr/>
        </p:nvSpPr>
        <p:spPr>
          <a:xfrm>
            <a:off x="6924173" y="6408752"/>
            <a:ext cx="202875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15F9C89-6A42-4D9A-A2D6-550DFC7A9800}" type="slidenum">
              <a:rPr lang="ja-JP" altLang="en-US" sz="1300" smtClean="0">
                <a:solidFill>
                  <a:schemeClr val="tx1"/>
                </a:solidFill>
                <a:latin typeface="Arial" panose="020B0604020202020204" pitchFamily="34" charset="0"/>
                <a:cs typeface="Arial" panose="020B0604020202020204" pitchFamily="34" charset="0"/>
              </a:rPr>
              <a:t>10</a:t>
            </a:fld>
            <a:endParaRPr lang="ja-JP" altLang="en-US" sz="1300" dirty="0">
              <a:solidFill>
                <a:schemeClr val="tx1"/>
              </a:solidFill>
              <a:latin typeface="Arial" panose="020B0604020202020204" pitchFamily="34" charset="0"/>
              <a:cs typeface="Arial" panose="020B0604020202020204" pitchFamily="34" charset="0"/>
            </a:endParaRPr>
          </a:p>
        </p:txBody>
      </p:sp>
      <p:graphicFrame>
        <p:nvGraphicFramePr>
          <p:cNvPr id="13" name="グラフ 12"/>
          <p:cNvGraphicFramePr>
            <a:graphicFrameLocks/>
          </p:cNvGraphicFramePr>
          <p:nvPr>
            <p:extLst>
              <p:ext uri="{D42A27DB-BD31-4B8C-83A1-F6EECF244321}">
                <p14:modId xmlns:p14="http://schemas.microsoft.com/office/powerpoint/2010/main" val="163523794"/>
              </p:ext>
            </p:extLst>
          </p:nvPr>
        </p:nvGraphicFramePr>
        <p:xfrm>
          <a:off x="746894" y="1610436"/>
          <a:ext cx="7704000" cy="465589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30277" y="349942"/>
            <a:ext cx="2210937" cy="369332"/>
          </a:xfrm>
          <a:prstGeom prst="rect">
            <a:avLst/>
          </a:prstGeom>
          <a:solidFill>
            <a:srgbClr val="C00000"/>
          </a:solidFill>
        </p:spPr>
        <p:txBody>
          <a:bodyPr wrap="square" rtlCol="0">
            <a:spAutoFit/>
          </a:bodyPr>
          <a:lstStyle/>
          <a:p>
            <a:r>
              <a:rPr lang="en-US" b="1" dirty="0" smtClean="0">
                <a:solidFill>
                  <a:schemeClr val="bg1"/>
                </a:solidFill>
              </a:rPr>
              <a:t>Income Replacement</a:t>
            </a:r>
            <a:endParaRPr lang="en-US" b="1" dirty="0">
              <a:solidFill>
                <a:schemeClr val="bg1"/>
              </a:solidFill>
            </a:endParaRPr>
          </a:p>
        </p:txBody>
      </p:sp>
    </p:spTree>
    <p:extLst>
      <p:ext uri="{BB962C8B-B14F-4D97-AF65-F5344CB8AC3E}">
        <p14:creationId xmlns:p14="http://schemas.microsoft.com/office/powerpoint/2010/main" val="1866138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2317025433"/>
              </p:ext>
            </p:extLst>
          </p:nvPr>
        </p:nvGraphicFramePr>
        <p:xfrm>
          <a:off x="2956414" y="1335326"/>
          <a:ext cx="5530755" cy="4378861"/>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2956414" y="1332610"/>
            <a:ext cx="5562600" cy="492443"/>
          </a:xfrm>
          <a:prstGeom prst="rect">
            <a:avLst/>
          </a:prstGeom>
        </p:spPr>
        <p:txBody>
          <a:bodyPr wrap="square">
            <a:spAutoFit/>
          </a:bodyPr>
          <a:lstStyle/>
          <a:p>
            <a:pPr>
              <a:defRPr sz="1400" b="0" i="0" u="none" strike="noStrike" kern="1200" spc="0" baseline="0">
                <a:solidFill>
                  <a:prstClr val="black"/>
                </a:solidFill>
                <a:latin typeface="+mn-lt"/>
                <a:ea typeface="+mn-ea"/>
                <a:cs typeface="+mn-cs"/>
              </a:defRPr>
            </a:pPr>
            <a:r>
              <a:rPr lang="en-US" altLang="ja-JP" sz="1300" b="1" dirty="0">
                <a:latin typeface="Arial" panose="020B0604020202020204" pitchFamily="34" charset="0"/>
                <a:cs typeface="Arial" panose="020B0604020202020204" pitchFamily="34" charset="0"/>
              </a:rPr>
              <a:t>Effective Pension Coverage </a:t>
            </a:r>
            <a:r>
              <a:rPr lang="en-US" altLang="ja-JP" sz="1300" b="1" dirty="0" smtClean="0">
                <a:latin typeface="Arial" panose="020B0604020202020204" pitchFamily="34" charset="0"/>
                <a:cs typeface="Arial" panose="020B0604020202020204" pitchFamily="34" charset="0"/>
              </a:rPr>
              <a:t>Rate and </a:t>
            </a:r>
            <a:r>
              <a:rPr lang="en-US" altLang="ja-JP" sz="1300" b="1" dirty="0">
                <a:latin typeface="Arial" panose="020B0604020202020204" pitchFamily="34" charset="0"/>
                <a:cs typeface="Arial" panose="020B0604020202020204" pitchFamily="34" charset="0"/>
              </a:rPr>
              <a:t>Size of </a:t>
            </a:r>
            <a:r>
              <a:rPr lang="en-US" altLang="ja-JP" sz="1300" b="1" dirty="0" smtClean="0">
                <a:latin typeface="Arial" panose="020B0604020202020204" pitchFamily="34" charset="0"/>
                <a:cs typeface="Arial" panose="020B0604020202020204" pitchFamily="34" charset="0"/>
              </a:rPr>
              <a:t>the Informal Sector* </a:t>
            </a:r>
            <a:br>
              <a:rPr lang="en-US" altLang="ja-JP" sz="1300" b="1" dirty="0" smtClean="0">
                <a:latin typeface="Arial" panose="020B0604020202020204" pitchFamily="34" charset="0"/>
                <a:cs typeface="Arial" panose="020B0604020202020204" pitchFamily="34" charset="0"/>
              </a:rPr>
            </a:br>
            <a:r>
              <a:rPr lang="en-US" altLang="ja-JP" sz="1300" b="1" dirty="0" smtClean="0">
                <a:latin typeface="Arial" panose="020B0604020202020204" pitchFamily="34" charset="0"/>
                <a:cs typeface="Arial" panose="020B0604020202020204" pitchFamily="34" charset="0"/>
              </a:rPr>
              <a:t>in the Most </a:t>
            </a:r>
            <a:r>
              <a:rPr lang="en-US" altLang="ja-JP" sz="1300" b="1" dirty="0">
                <a:latin typeface="Arial" panose="020B0604020202020204" pitchFamily="34" charset="0"/>
                <a:cs typeface="Arial" panose="020B0604020202020204" pitchFamily="34" charset="0"/>
              </a:rPr>
              <a:t>Recent Available </a:t>
            </a:r>
            <a:r>
              <a:rPr lang="en-US" altLang="ja-JP" sz="1300" b="1" dirty="0" smtClean="0">
                <a:latin typeface="Arial" panose="020B0604020202020204" pitchFamily="34" charset="0"/>
                <a:cs typeface="Arial" panose="020B0604020202020204" pitchFamily="34" charset="0"/>
              </a:rPr>
              <a:t>Year</a:t>
            </a:r>
            <a:endParaRPr lang="en-US" altLang="ja-JP" sz="1300" b="1" dirty="0">
              <a:latin typeface="Arial" panose="020B0604020202020204" pitchFamily="34" charset="0"/>
              <a:cs typeface="Arial" panose="020B0604020202020204" pitchFamily="34" charset="0"/>
            </a:endParaRPr>
          </a:p>
        </p:txBody>
      </p:sp>
      <p:sp>
        <p:nvSpPr>
          <p:cNvPr id="6" name="Text Box 2"/>
          <p:cNvSpPr txBox="1">
            <a:spLocks noChangeArrowheads="1"/>
          </p:cNvSpPr>
          <p:nvPr/>
        </p:nvSpPr>
        <p:spPr bwMode="auto">
          <a:xfrm>
            <a:off x="2956414" y="119149"/>
            <a:ext cx="5730386" cy="1107996"/>
          </a:xfrm>
          <a:prstGeom prst="rect">
            <a:avLst/>
          </a:prstGeom>
          <a:noFill/>
          <a:ln w="76200" algn="ctr">
            <a:noFill/>
            <a:miter lim="800000"/>
            <a:headEnd/>
            <a:tailEnd/>
          </a:ln>
          <a:effectLst/>
        </p:spPr>
        <p:txBody>
          <a:bodyPr wrap="square" lIns="72000" rIns="72000">
            <a:spAutoFit/>
          </a:bodyPr>
          <a:lstStyle/>
          <a:p>
            <a:pPr>
              <a:spcBef>
                <a:spcPct val="50000"/>
              </a:spcBef>
              <a:defRPr/>
            </a:pPr>
            <a:r>
              <a:rPr kumimoji="0" lang="en-US" altLang="ja-JP" sz="2200" b="1" spc="-120" dirty="0">
                <a:solidFill>
                  <a:srgbClr val="295F71"/>
                </a:solidFill>
                <a:latin typeface="Verdana" pitchFamily="34" charset="0"/>
              </a:rPr>
              <a:t>Low coverage is explained by the size of a country’s informal sector, not its type of pension system.</a:t>
            </a:r>
          </a:p>
        </p:txBody>
      </p:sp>
      <p:sp>
        <p:nvSpPr>
          <p:cNvPr id="11" name="テキスト ボックス 10"/>
          <p:cNvSpPr txBox="1"/>
          <p:nvPr/>
        </p:nvSpPr>
        <p:spPr>
          <a:xfrm>
            <a:off x="4291620" y="5388339"/>
            <a:ext cx="2209800" cy="276999"/>
          </a:xfrm>
          <a:prstGeom prst="rect">
            <a:avLst/>
          </a:prstGeom>
          <a:noFill/>
        </p:spPr>
        <p:txBody>
          <a:bodyPr wrap="square" rtlCol="0">
            <a:spAutoFit/>
          </a:bodyPr>
          <a:lstStyle/>
          <a:p>
            <a:pPr algn="ctr"/>
            <a:r>
              <a:rPr kumimoji="1" lang="en-US" altLang="ja-JP" sz="1200" b="1" dirty="0" smtClean="0">
                <a:latin typeface="Arial" panose="020B0604020202020204" pitchFamily="34" charset="0"/>
                <a:cs typeface="Arial" panose="020B0604020202020204" pitchFamily="34" charset="0"/>
              </a:rPr>
              <a:t>Size of the Informal Sector</a:t>
            </a:r>
            <a:endParaRPr kumimoji="1" lang="ja-JP" altLang="en-US" sz="1200" b="1" dirty="0">
              <a:latin typeface="Arial" panose="020B0604020202020204" pitchFamily="34" charset="0"/>
              <a:cs typeface="Arial" panose="020B0604020202020204" pitchFamily="34" charset="0"/>
            </a:endParaRPr>
          </a:p>
        </p:txBody>
      </p:sp>
      <p:pic>
        <p:nvPicPr>
          <p:cNvPr id="12" name="Picture 7" descr="cid:7B67230C-8A68-492D-9617-C873AEC2A1C7@cable.rcn.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13" name="スライド番号プレースホルダー 7"/>
          <p:cNvSpPr txBox="1">
            <a:spLocks/>
          </p:cNvSpPr>
          <p:nvPr/>
        </p:nvSpPr>
        <p:spPr>
          <a:xfrm>
            <a:off x="6924173" y="6408752"/>
            <a:ext cx="202875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DDAAD0-8740-4F7C-8C95-46AEC05933A9}" type="slidenum">
              <a:rPr lang="ja-JP" altLang="en-US" sz="1300" smtClean="0">
                <a:solidFill>
                  <a:schemeClr val="tx1"/>
                </a:solidFill>
                <a:latin typeface="Arial" panose="020B0604020202020204" pitchFamily="34" charset="0"/>
                <a:cs typeface="Arial" panose="020B0604020202020204" pitchFamily="34" charset="0"/>
              </a:rPr>
              <a:t>11</a:t>
            </a:fld>
            <a:endParaRPr lang="ja-JP" altLang="en-US" sz="1300" dirty="0">
              <a:solidFill>
                <a:schemeClr val="tx1"/>
              </a:solidFill>
              <a:latin typeface="Arial" panose="020B0604020202020204" pitchFamily="34" charset="0"/>
              <a:cs typeface="Arial" panose="020B0604020202020204" pitchFamily="34" charset="0"/>
            </a:endParaRPr>
          </a:p>
        </p:txBody>
      </p:sp>
      <p:sp>
        <p:nvSpPr>
          <p:cNvPr id="3" name="テキスト ボックス 2"/>
          <p:cNvSpPr txBox="1"/>
          <p:nvPr/>
        </p:nvSpPr>
        <p:spPr>
          <a:xfrm>
            <a:off x="1968089" y="5850547"/>
            <a:ext cx="6550925" cy="923330"/>
          </a:xfrm>
          <a:prstGeom prst="rect">
            <a:avLst/>
          </a:prstGeom>
          <a:noFill/>
        </p:spPr>
        <p:txBody>
          <a:bodyPr wrap="square" rtlCol="0">
            <a:spAutoFit/>
          </a:bodyPr>
          <a:lstStyle/>
          <a:p>
            <a:r>
              <a:rPr lang="en-US" altLang="ja-JP" sz="900" dirty="0">
                <a:latin typeface="Arial" panose="020B0604020202020204" pitchFamily="34" charset="0"/>
                <a:cs typeface="Arial" panose="020B0604020202020204" pitchFamily="34" charset="0"/>
              </a:rPr>
              <a:t>*The informal sector is defined as informal employment as a share of total non-agricultural employment.</a:t>
            </a:r>
          </a:p>
          <a:p>
            <a:r>
              <a:rPr lang="en-US" altLang="ja-JP" sz="900" dirty="0" smtClean="0">
                <a:latin typeface="Arial" panose="020B0604020202020204" pitchFamily="34" charset="0"/>
                <a:cs typeface="Arial" panose="020B0604020202020204" pitchFamily="34" charset="0"/>
              </a:rPr>
              <a:t>Source</a:t>
            </a:r>
            <a:r>
              <a:rPr lang="en-US" altLang="ja-JP" sz="900" dirty="0">
                <a:latin typeface="Arial" panose="020B0604020202020204" pitchFamily="34" charset="0"/>
                <a:cs typeface="Arial" panose="020B0604020202020204" pitchFamily="34" charset="0"/>
              </a:rPr>
              <a:t>: Donghyun Park, ed., </a:t>
            </a:r>
            <a:r>
              <a:rPr lang="en-US" altLang="ja-JP" sz="900" i="1" dirty="0">
                <a:latin typeface="Arial" panose="020B0604020202020204" pitchFamily="34" charset="0"/>
                <a:cs typeface="Arial" panose="020B0604020202020204" pitchFamily="34" charset="0"/>
              </a:rPr>
              <a:t>Pension Systems and Old-Age Income Support in East and Southeast Asia </a:t>
            </a:r>
            <a:r>
              <a:rPr lang="en-US" altLang="ja-JP" sz="900" dirty="0" smtClean="0">
                <a:latin typeface="Arial" panose="020B0604020202020204" pitchFamily="34" charset="0"/>
                <a:cs typeface="Arial" panose="020B0604020202020204" pitchFamily="34" charset="0"/>
              </a:rPr>
              <a:t>(ADB</a:t>
            </a:r>
            <a:r>
              <a:rPr lang="en-US" altLang="ja-JP" sz="900" dirty="0">
                <a:latin typeface="Arial" panose="020B0604020202020204" pitchFamily="34" charset="0"/>
                <a:cs typeface="Arial" panose="020B0604020202020204" pitchFamily="34" charset="0"/>
              </a:rPr>
              <a:t>, 2012), 114 and 129; </a:t>
            </a:r>
            <a:r>
              <a:rPr lang="en-US" altLang="ja-JP" sz="900" i="1" dirty="0">
                <a:latin typeface="Arial" panose="020B0604020202020204" pitchFamily="34" charset="0"/>
                <a:cs typeface="Arial" panose="020B0604020202020204" pitchFamily="34" charset="0"/>
              </a:rPr>
              <a:t>World Social Protection Report 2014/15 </a:t>
            </a:r>
            <a:r>
              <a:rPr lang="en-US" altLang="ja-JP" sz="900" dirty="0" smtClean="0">
                <a:latin typeface="Arial" panose="020B0604020202020204" pitchFamily="34" charset="0"/>
                <a:cs typeface="Arial" panose="020B0604020202020204" pitchFamily="34" charset="0"/>
              </a:rPr>
              <a:t>(ILO</a:t>
            </a:r>
            <a:r>
              <a:rPr lang="en-US" altLang="ja-JP" sz="900" dirty="0">
                <a:latin typeface="Arial" panose="020B0604020202020204" pitchFamily="34" charset="0"/>
                <a:cs typeface="Arial" panose="020B0604020202020204" pitchFamily="34" charset="0"/>
              </a:rPr>
              <a:t>, 2014), 270; AIOS Statistical Bulletin (2012</a:t>
            </a:r>
            <a:r>
              <a:rPr lang="en-US" altLang="ja-JP" sz="900" i="1" dirty="0">
                <a:latin typeface="Arial" panose="020B0604020202020204" pitchFamily="34" charset="0"/>
                <a:cs typeface="Arial" panose="020B0604020202020204" pitchFamily="34" charset="0"/>
              </a:rPr>
              <a:t>); Is Informal Normal? </a:t>
            </a:r>
            <a:r>
              <a:rPr lang="en-US" altLang="ja-JP" sz="900" dirty="0" smtClean="0">
                <a:latin typeface="Arial" panose="020B0604020202020204" pitchFamily="34" charset="0"/>
                <a:cs typeface="Arial" panose="020B0604020202020204" pitchFamily="34" charset="0"/>
              </a:rPr>
              <a:t>(OECD</a:t>
            </a:r>
            <a:r>
              <a:rPr lang="en-US" altLang="ja-JP" sz="900" dirty="0">
                <a:latin typeface="Arial" panose="020B0604020202020204" pitchFamily="34" charset="0"/>
                <a:cs typeface="Arial" panose="020B0604020202020204" pitchFamily="34" charset="0"/>
              </a:rPr>
              <a:t>, 2009), 34-35; Friedrich Schneider, “The Shadow Economy and Work in the Shadow,” IZA Discussion Paper no. 6423 </a:t>
            </a:r>
            <a:r>
              <a:rPr lang="en-US" altLang="ja-JP" sz="900" dirty="0" smtClean="0">
                <a:latin typeface="Arial" panose="020B0604020202020204" pitchFamily="34" charset="0"/>
                <a:cs typeface="Arial" panose="020B0604020202020204" pitchFamily="34" charset="0"/>
              </a:rPr>
              <a:t>(Institute </a:t>
            </a:r>
            <a:r>
              <a:rPr lang="en-US" altLang="ja-JP" sz="900" dirty="0">
                <a:latin typeface="Arial" panose="020B0604020202020204" pitchFamily="34" charset="0"/>
                <a:cs typeface="Arial" panose="020B0604020202020204" pitchFamily="34" charset="0"/>
              </a:rPr>
              <a:t>for the Study of Labor, March 2012), 55; Melisa R. Serrano, ed., </a:t>
            </a:r>
            <a:r>
              <a:rPr lang="en-US" altLang="ja-JP" sz="900" i="1" dirty="0">
                <a:latin typeface="Arial" panose="020B0604020202020204" pitchFamily="34" charset="0"/>
                <a:cs typeface="Arial" panose="020B0604020202020204" pitchFamily="34" charset="0"/>
              </a:rPr>
              <a:t>Between Flexibility and Security </a:t>
            </a:r>
            <a:r>
              <a:rPr lang="en-US" altLang="ja-JP" sz="900" dirty="0" smtClean="0">
                <a:latin typeface="Arial" panose="020B0604020202020204" pitchFamily="34" charset="0"/>
                <a:cs typeface="Arial" panose="020B0604020202020204" pitchFamily="34" charset="0"/>
              </a:rPr>
              <a:t>(ASEAN </a:t>
            </a:r>
            <a:r>
              <a:rPr lang="en-US" altLang="ja-JP" sz="900" dirty="0">
                <a:latin typeface="Arial" panose="020B0604020202020204" pitchFamily="34" charset="0"/>
                <a:cs typeface="Arial" panose="020B0604020202020204" pitchFamily="34" charset="0"/>
              </a:rPr>
              <a:t>Services Employees Trade Unions Council, 2014), 60 and 108; and national government pension authorities and statistical </a:t>
            </a:r>
            <a:r>
              <a:rPr lang="en-US" altLang="ja-JP" sz="900" dirty="0" smtClean="0">
                <a:latin typeface="Arial" panose="020B0604020202020204" pitchFamily="34" charset="0"/>
                <a:cs typeface="Arial" panose="020B0604020202020204" pitchFamily="34" charset="0"/>
              </a:rPr>
              <a:t>offices</a:t>
            </a:r>
            <a:endParaRPr kumimoji="1" lang="ja-JP" altLang="en-US" sz="900" dirty="0">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130276" y="1592479"/>
            <a:ext cx="2544889" cy="3630305"/>
          </a:xfrm>
          <a:prstGeom prst="rect">
            <a:avLst/>
          </a:prstGeom>
          <a:noFill/>
          <a:ln w="25400" algn="ctr">
            <a:noFill/>
            <a:miter lim="800000"/>
            <a:headEnd/>
            <a:tailEnd/>
          </a:ln>
        </p:spPr>
        <p:txBody>
          <a:bodyPr/>
          <a:lstStyle/>
          <a:p>
            <a:pPr marL="342900" indent="-342900" eaLnBrk="0" hangingPunct="0">
              <a:buFont typeface="Wingdings" pitchFamily="2" charset="2"/>
              <a:buChar char="q"/>
            </a:pPr>
            <a:r>
              <a:rPr lang="en-US" altLang="ja-JP" sz="1400" dirty="0" smtClean="0">
                <a:latin typeface="Arial" panose="020B0604020202020204" pitchFamily="34" charset="0"/>
                <a:cs typeface="Arial" panose="020B0604020202020204" pitchFamily="34" charset="0"/>
              </a:rPr>
              <a:t>Whether its contributory pension system is funded or PAYGO, emerging markets with large informal sectors need a noncontributory social pension.</a:t>
            </a:r>
            <a:endParaRPr lang="en-US" altLang="ja-JP" sz="1400" i="0" u="none" dirty="0" smtClean="0">
              <a:latin typeface="Arial" panose="020B0604020202020204" pitchFamily="34" charset="0"/>
              <a:cs typeface="Arial" panose="020B0604020202020204" pitchFamily="34" charset="0"/>
            </a:endParaRPr>
          </a:p>
          <a:p>
            <a:pPr marL="342900" indent="-342900" eaLnBrk="0" hangingPunct="0">
              <a:buFont typeface="Wingdings" pitchFamily="2" charset="2"/>
              <a:buChar char="q"/>
            </a:pPr>
            <a:endParaRPr lang="en-US" altLang="ja-JP" sz="1400" i="0" u="none" dirty="0">
              <a:latin typeface="Arial" panose="020B0604020202020204" pitchFamily="34" charset="0"/>
              <a:cs typeface="Arial" panose="020B0604020202020204" pitchFamily="34" charset="0"/>
            </a:endParaRPr>
          </a:p>
          <a:p>
            <a:pPr marL="342900" indent="-342900" eaLnBrk="0" hangingPunct="0">
              <a:buFont typeface="Wingdings" pitchFamily="2" charset="2"/>
              <a:buChar char="q"/>
            </a:pPr>
            <a:r>
              <a:rPr lang="en-US" altLang="ja-JP" sz="1400" dirty="0" smtClean="0">
                <a:latin typeface="Arial" panose="020B0604020202020204" pitchFamily="34" charset="0"/>
                <a:cs typeface="Arial" panose="020B0604020202020204" pitchFamily="34" charset="0"/>
              </a:rPr>
              <a:t>The overall retirement system in countries with personal accounts systems can be made as progressive as desired.</a:t>
            </a:r>
            <a:endParaRPr lang="en-US" altLang="ja-JP" sz="1400" i="0" u="none" dirty="0">
              <a:latin typeface="Arial" panose="020B0604020202020204" pitchFamily="34" charset="0"/>
              <a:cs typeface="Arial" panose="020B0604020202020204" pitchFamily="34" charset="0"/>
            </a:endParaRPr>
          </a:p>
        </p:txBody>
      </p:sp>
      <p:sp>
        <p:nvSpPr>
          <p:cNvPr id="10" name="TextBox 9"/>
          <p:cNvSpPr txBox="1"/>
          <p:nvPr/>
        </p:nvSpPr>
        <p:spPr>
          <a:xfrm>
            <a:off x="130277" y="349942"/>
            <a:ext cx="2210937" cy="369332"/>
          </a:xfrm>
          <a:prstGeom prst="rect">
            <a:avLst/>
          </a:prstGeom>
          <a:solidFill>
            <a:srgbClr val="C00000"/>
          </a:solidFill>
        </p:spPr>
        <p:txBody>
          <a:bodyPr wrap="square" rtlCol="0">
            <a:spAutoFit/>
          </a:bodyPr>
          <a:lstStyle/>
          <a:p>
            <a:pPr algn="ctr"/>
            <a:r>
              <a:rPr lang="en-US" b="1" dirty="0" smtClean="0">
                <a:solidFill>
                  <a:schemeClr val="bg1"/>
                </a:solidFill>
              </a:rPr>
              <a:t>Poverty Protection</a:t>
            </a:r>
            <a:endParaRPr lang="en-US" b="1" dirty="0">
              <a:solidFill>
                <a:schemeClr val="bg1"/>
              </a:solidFill>
            </a:endParaRPr>
          </a:p>
        </p:txBody>
      </p:sp>
    </p:spTree>
    <p:extLst>
      <p:ext uri="{BB962C8B-B14F-4D97-AF65-F5344CB8AC3E}">
        <p14:creationId xmlns:p14="http://schemas.microsoft.com/office/powerpoint/2010/main" val="416454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1485" y="349942"/>
            <a:ext cx="5810843" cy="1107996"/>
          </a:xfrm>
          <a:prstGeom prst="rect">
            <a:avLst/>
          </a:prstGeom>
          <a:noFill/>
        </p:spPr>
        <p:txBody>
          <a:bodyPr wrap="square" lIns="274320" rtlCol="0">
            <a:spAutoFit/>
          </a:bodyPr>
          <a:lstStyle/>
          <a:p>
            <a:r>
              <a:rPr kumimoji="0" lang="en-US" sz="2200" b="1" spc="-120" dirty="0">
                <a:solidFill>
                  <a:schemeClr val="accent3">
                    <a:lumMod val="50000"/>
                  </a:schemeClr>
                </a:solidFill>
                <a:latin typeface="Verdana" pitchFamily="34" charset="0"/>
              </a:rPr>
              <a:t>Many aging developed countries have greatly reduced the future generosity of their PAYGO pension systems.</a:t>
            </a:r>
          </a:p>
        </p:txBody>
      </p:sp>
      <p:pic>
        <p:nvPicPr>
          <p:cNvPr id="10" name="Picture 7" descr="cid:7B67230C-8A68-492D-9617-C873AEC2A1C7@cable.rcn.com"/>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11" name="スライド番号プレースホルダー 7"/>
          <p:cNvSpPr txBox="1">
            <a:spLocks/>
          </p:cNvSpPr>
          <p:nvPr/>
        </p:nvSpPr>
        <p:spPr>
          <a:xfrm>
            <a:off x="6924173" y="6408752"/>
            <a:ext cx="202875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26FA94D-3A1F-490C-875D-F88A2F118971}" type="slidenum">
              <a:rPr lang="ja-JP" altLang="en-US" sz="1300" smtClean="0">
                <a:solidFill>
                  <a:schemeClr val="bg1"/>
                </a:solidFill>
                <a:latin typeface="Arial" panose="020B0604020202020204" pitchFamily="34" charset="0"/>
                <a:cs typeface="Arial" panose="020B0604020202020204" pitchFamily="34" charset="0"/>
              </a:rPr>
              <a:t>12</a:t>
            </a:fld>
            <a:endParaRPr lang="ja-JP" altLang="en-US" sz="1300" dirty="0">
              <a:solidFill>
                <a:schemeClr val="bg1"/>
              </a:solidFill>
              <a:latin typeface="Arial" panose="020B0604020202020204" pitchFamily="34" charset="0"/>
              <a:cs typeface="Arial" panose="020B0604020202020204" pitchFamily="34" charset="0"/>
            </a:endParaRPr>
          </a:p>
        </p:txBody>
      </p:sp>
      <p:graphicFrame>
        <p:nvGraphicFramePr>
          <p:cNvPr id="12" name="グラフ 11"/>
          <p:cNvGraphicFramePr>
            <a:graphicFrameLocks/>
          </p:cNvGraphicFramePr>
          <p:nvPr>
            <p:extLst>
              <p:ext uri="{D42A27DB-BD31-4B8C-83A1-F6EECF244321}">
                <p14:modId xmlns:p14="http://schemas.microsoft.com/office/powerpoint/2010/main" val="1386398997"/>
              </p:ext>
            </p:extLst>
          </p:nvPr>
        </p:nvGraphicFramePr>
        <p:xfrm>
          <a:off x="3152633" y="1733266"/>
          <a:ext cx="5517178" cy="423080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3"/>
          <p:cNvSpPr txBox="1"/>
          <p:nvPr/>
        </p:nvSpPr>
        <p:spPr>
          <a:xfrm>
            <a:off x="2877963" y="6121918"/>
            <a:ext cx="5810843" cy="45639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000" dirty="0" smtClean="0">
                <a:solidFill>
                  <a:schemeClr val="bg1"/>
                </a:solidFill>
                <a:latin typeface="Arial" panose="020B0604020202020204" pitchFamily="34" charset="0"/>
                <a:cs typeface="Arial" panose="020B0604020202020204" pitchFamily="34" charset="0"/>
              </a:rPr>
              <a:t>*</a:t>
            </a:r>
            <a:r>
              <a:rPr lang="en-US" sz="1000" dirty="0">
                <a:solidFill>
                  <a:schemeClr val="bg1"/>
                </a:solidFill>
                <a:latin typeface="Arial" panose="020B0604020202020204" pitchFamily="34" charset="0"/>
                <a:cs typeface="Arial" panose="020B0604020202020204" pitchFamily="34" charset="0"/>
              </a:rPr>
              <a:t>The</a:t>
            </a:r>
            <a:r>
              <a:rPr lang="en-US" sz="1000" baseline="0" dirty="0">
                <a:solidFill>
                  <a:schemeClr val="bg1"/>
                </a:solidFill>
                <a:latin typeface="Arial" panose="020B0604020202020204" pitchFamily="34" charset="0"/>
                <a:cs typeface="Arial" panose="020B0604020202020204" pitchFamily="34" charset="0"/>
              </a:rPr>
              <a:t> projections of "current-deal" benefits assume that  retirement ages and replacement rates remain unchanged in the future.</a:t>
            </a:r>
          </a:p>
          <a:p>
            <a:r>
              <a:rPr lang="en-US" sz="1000" dirty="0">
                <a:solidFill>
                  <a:schemeClr val="bg1"/>
                </a:solidFill>
                <a:latin typeface="Arial" panose="020B0604020202020204" pitchFamily="34" charset="0"/>
                <a:cs typeface="Arial" panose="020B0604020202020204" pitchFamily="34" charset="0"/>
              </a:rPr>
              <a:t>Source: Richard Jackson, </a:t>
            </a:r>
            <a:r>
              <a:rPr lang="en-US" sz="1000" i="1" dirty="0">
                <a:solidFill>
                  <a:schemeClr val="bg1"/>
                </a:solidFill>
                <a:latin typeface="Arial" panose="020B0604020202020204" pitchFamily="34" charset="0"/>
                <a:cs typeface="Arial" panose="020B0604020202020204" pitchFamily="34" charset="0"/>
              </a:rPr>
              <a:t>Lessons from Abroad for</a:t>
            </a:r>
            <a:r>
              <a:rPr lang="en-US" sz="1000" i="1" baseline="0" dirty="0">
                <a:solidFill>
                  <a:schemeClr val="bg1"/>
                </a:solidFill>
                <a:latin typeface="Arial" panose="020B0604020202020204" pitchFamily="34" charset="0"/>
                <a:cs typeface="Arial" panose="020B0604020202020204" pitchFamily="34" charset="0"/>
              </a:rPr>
              <a:t> the U.S. Entitlement Debate</a:t>
            </a:r>
            <a:r>
              <a:rPr lang="en-US" sz="1000" dirty="0">
                <a:solidFill>
                  <a:schemeClr val="bg1"/>
                </a:solidFill>
                <a:latin typeface="Arial" panose="020B0604020202020204" pitchFamily="34" charset="0"/>
                <a:cs typeface="Arial" panose="020B0604020202020204" pitchFamily="34" charset="0"/>
              </a:rPr>
              <a:t> </a:t>
            </a:r>
            <a:r>
              <a:rPr lang="en-US" sz="1000" dirty="0" smtClean="0">
                <a:solidFill>
                  <a:schemeClr val="bg1"/>
                </a:solidFill>
                <a:latin typeface="Arial" panose="020B0604020202020204" pitchFamily="34" charset="0"/>
                <a:cs typeface="Arial" panose="020B0604020202020204" pitchFamily="34" charset="0"/>
              </a:rPr>
              <a:t>(CSIS</a:t>
            </a:r>
            <a:r>
              <a:rPr lang="en-US" sz="1000" dirty="0">
                <a:solidFill>
                  <a:schemeClr val="bg1"/>
                </a:solidFill>
                <a:latin typeface="Arial" panose="020B0604020202020204" pitchFamily="34" charset="0"/>
                <a:cs typeface="Arial" panose="020B0604020202020204" pitchFamily="34" charset="0"/>
              </a:rPr>
              <a:t>, 2013)</a:t>
            </a:r>
          </a:p>
          <a:p>
            <a:endParaRPr lang="en-US" sz="900" dirty="0">
              <a:solidFill>
                <a:schemeClr val="bg1"/>
              </a:solidFill>
              <a:latin typeface="Arial" panose="020B0604020202020204" pitchFamily="34" charset="0"/>
              <a:cs typeface="Arial" panose="020B0604020202020204" pitchFamily="34" charset="0"/>
            </a:endParaRPr>
          </a:p>
        </p:txBody>
      </p:sp>
      <p:sp>
        <p:nvSpPr>
          <p:cNvPr id="7" name="Text Box 3"/>
          <p:cNvSpPr txBox="1">
            <a:spLocks noChangeArrowheads="1"/>
          </p:cNvSpPr>
          <p:nvPr/>
        </p:nvSpPr>
        <p:spPr bwMode="auto">
          <a:xfrm>
            <a:off x="157368" y="2060815"/>
            <a:ext cx="2886083" cy="2702256"/>
          </a:xfrm>
          <a:prstGeom prst="rect">
            <a:avLst/>
          </a:prstGeom>
          <a:noFill/>
          <a:ln w="25400" algn="ctr">
            <a:noFill/>
            <a:miter lim="800000"/>
            <a:headEnd/>
            <a:tailEnd/>
          </a:ln>
        </p:spPr>
        <p:txBody>
          <a:bodyPr/>
          <a:lstStyle/>
          <a:p>
            <a:pPr marL="342900" indent="-342900" eaLnBrk="0" hangingPunct="0">
              <a:buFont typeface="Wingdings" pitchFamily="2" charset="2"/>
              <a:buChar char="q"/>
            </a:pPr>
            <a:r>
              <a:rPr lang="en-US" altLang="ja-JP" sz="1400" spc="-80" dirty="0" smtClean="0">
                <a:solidFill>
                  <a:schemeClr val="bg1"/>
                </a:solidFill>
                <a:latin typeface="Arial" panose="020B0604020202020204" pitchFamily="34" charset="0"/>
                <a:cs typeface="Arial" panose="020B0604020202020204" pitchFamily="34" charset="0"/>
              </a:rPr>
              <a:t>Unlike market risk in funded systems, there is no proven strategy for minimizing political</a:t>
            </a:r>
            <a:br>
              <a:rPr lang="en-US" altLang="ja-JP" sz="1400" spc="-80" dirty="0" smtClean="0">
                <a:solidFill>
                  <a:schemeClr val="bg1"/>
                </a:solidFill>
                <a:latin typeface="Arial" panose="020B0604020202020204" pitchFamily="34" charset="0"/>
                <a:cs typeface="Arial" panose="020B0604020202020204" pitchFamily="34" charset="0"/>
              </a:rPr>
            </a:br>
            <a:r>
              <a:rPr lang="en-US" altLang="ja-JP" sz="1400" spc="-80" dirty="0" smtClean="0">
                <a:solidFill>
                  <a:schemeClr val="bg1"/>
                </a:solidFill>
                <a:latin typeface="Arial" panose="020B0604020202020204" pitchFamily="34" charset="0"/>
                <a:cs typeface="Arial" panose="020B0604020202020204" pitchFamily="34" charset="0"/>
              </a:rPr>
              <a:t>risk in PAYGO systems.</a:t>
            </a:r>
            <a:endParaRPr lang="en-US" altLang="ja-JP" sz="1400" i="0" u="none" spc="-80" dirty="0" smtClean="0">
              <a:solidFill>
                <a:schemeClr val="bg1"/>
              </a:solidFill>
              <a:latin typeface="Arial" panose="020B0604020202020204" pitchFamily="34" charset="0"/>
              <a:cs typeface="Arial" panose="020B0604020202020204" pitchFamily="34" charset="0"/>
            </a:endParaRPr>
          </a:p>
          <a:p>
            <a:pPr marL="342900" indent="-342900" eaLnBrk="0" hangingPunct="0">
              <a:buFont typeface="Wingdings" pitchFamily="2" charset="2"/>
              <a:buChar char="q"/>
            </a:pPr>
            <a:endParaRPr lang="en-US" altLang="ja-JP" sz="1400" i="0" u="none" spc="-80" dirty="0">
              <a:solidFill>
                <a:schemeClr val="bg1"/>
              </a:solidFill>
              <a:latin typeface="Arial" panose="020B0604020202020204" pitchFamily="34" charset="0"/>
              <a:cs typeface="Arial" panose="020B0604020202020204" pitchFamily="34" charset="0"/>
            </a:endParaRPr>
          </a:p>
          <a:p>
            <a:pPr marL="342900" indent="-342900" eaLnBrk="0" hangingPunct="0">
              <a:buFont typeface="Wingdings" pitchFamily="2" charset="2"/>
              <a:buChar char="q"/>
            </a:pPr>
            <a:r>
              <a:rPr lang="en-US" altLang="ja-JP" sz="1400" i="0" u="none" spc="-80" dirty="0" smtClean="0">
                <a:solidFill>
                  <a:schemeClr val="bg1"/>
                </a:solidFill>
                <a:latin typeface="Arial" panose="020B0604020202020204" pitchFamily="34" charset="0"/>
                <a:cs typeface="Arial" panose="020B0604020202020204" pitchFamily="34" charset="0"/>
              </a:rPr>
              <a:t>Political </a:t>
            </a:r>
            <a:r>
              <a:rPr lang="en-US" altLang="ja-JP" sz="1400" i="0" u="none" dirty="0" smtClean="0">
                <a:solidFill>
                  <a:schemeClr val="bg1"/>
                </a:solidFill>
                <a:latin typeface="Arial" panose="020B0604020202020204" pitchFamily="34" charset="0"/>
                <a:cs typeface="Arial" panose="020B0604020202020204" pitchFamily="34" charset="0"/>
              </a:rPr>
              <a:t>risk grows steadily as populations age and the cost of PAYGO benefits rises.</a:t>
            </a:r>
            <a:endParaRPr lang="en-US" altLang="ja-JP" sz="1400" i="0" u="none"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30277" y="349942"/>
            <a:ext cx="2210937" cy="646331"/>
          </a:xfrm>
          <a:prstGeom prst="rect">
            <a:avLst/>
          </a:prstGeom>
          <a:solidFill>
            <a:srgbClr val="C00000"/>
          </a:solidFill>
        </p:spPr>
        <p:txBody>
          <a:bodyPr wrap="square" rtlCol="0">
            <a:spAutoFit/>
          </a:bodyPr>
          <a:lstStyle/>
          <a:p>
            <a:pPr algn="ctr"/>
            <a:r>
              <a:rPr lang="en-US" b="1" dirty="0" smtClean="0"/>
              <a:t>Market Risk vs. Political Risk</a:t>
            </a:r>
            <a:endParaRPr lang="en-US" b="1" dirty="0"/>
          </a:p>
        </p:txBody>
      </p:sp>
      <p:sp>
        <p:nvSpPr>
          <p:cNvPr id="2" name="TextBox 1"/>
          <p:cNvSpPr txBox="1"/>
          <p:nvPr/>
        </p:nvSpPr>
        <p:spPr>
          <a:xfrm>
            <a:off x="559558" y="4230806"/>
            <a:ext cx="1781656"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078650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2508" y="156893"/>
            <a:ext cx="5399696" cy="1107996"/>
          </a:xfrm>
          <a:prstGeom prst="rect">
            <a:avLst/>
          </a:prstGeom>
          <a:noFill/>
        </p:spPr>
        <p:txBody>
          <a:bodyPr wrap="square" lIns="274320" rtlCol="0">
            <a:spAutoFit/>
          </a:bodyPr>
          <a:lstStyle/>
          <a:p>
            <a:r>
              <a:rPr kumimoji="0" lang="en-US" sz="2200" b="1" spc="-120" dirty="0" smtClean="0">
                <a:solidFill>
                  <a:schemeClr val="accent3">
                    <a:lumMod val="50000"/>
                  </a:schemeClr>
                </a:solidFill>
                <a:latin typeface="Verdana" pitchFamily="34" charset="0"/>
              </a:rPr>
              <a:t>Pension assets are growing rapidly as a share of GDP in countries with personal </a:t>
            </a:r>
            <a:r>
              <a:rPr kumimoji="0" lang="en-US" sz="2200" b="1" spc="-120" dirty="0">
                <a:solidFill>
                  <a:schemeClr val="accent3">
                    <a:lumMod val="50000"/>
                  </a:schemeClr>
                </a:solidFill>
                <a:latin typeface="Verdana" pitchFamily="34" charset="0"/>
              </a:rPr>
              <a:t>a</a:t>
            </a:r>
            <a:r>
              <a:rPr kumimoji="0" lang="en-US" sz="2200" b="1" spc="-120" dirty="0" smtClean="0">
                <a:solidFill>
                  <a:schemeClr val="accent3">
                    <a:lumMod val="50000"/>
                  </a:schemeClr>
                </a:solidFill>
                <a:latin typeface="Verdana" pitchFamily="34" charset="0"/>
              </a:rPr>
              <a:t>ccounts systems.</a:t>
            </a:r>
            <a:endParaRPr kumimoji="0" lang="en-US" sz="2200" b="1" spc="-120" dirty="0">
              <a:solidFill>
                <a:schemeClr val="accent3">
                  <a:lumMod val="50000"/>
                </a:schemeClr>
              </a:solidFill>
              <a:latin typeface="Verdana" pitchFamily="34" charset="0"/>
            </a:endParaRPr>
          </a:p>
        </p:txBody>
      </p:sp>
      <p:pic>
        <p:nvPicPr>
          <p:cNvPr id="10" name="Picture 7" descr="cid:7B67230C-8A68-492D-9617-C873AEC2A1C7@cable.rcn.com"/>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11" name="スライド番号プレースホルダー 7"/>
          <p:cNvSpPr txBox="1">
            <a:spLocks/>
          </p:cNvSpPr>
          <p:nvPr/>
        </p:nvSpPr>
        <p:spPr>
          <a:xfrm>
            <a:off x="6924173" y="6408752"/>
            <a:ext cx="202875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26FA94D-3A1F-490C-875D-F88A2F118971}" type="slidenum">
              <a:rPr lang="ja-JP" altLang="en-US" sz="1300" smtClean="0">
                <a:solidFill>
                  <a:schemeClr val="bg1"/>
                </a:solidFill>
                <a:latin typeface="Arial" panose="020B0604020202020204" pitchFamily="34" charset="0"/>
                <a:cs typeface="Arial" panose="020B0604020202020204" pitchFamily="34" charset="0"/>
              </a:rPr>
              <a:t>13</a:t>
            </a:fld>
            <a:endParaRPr lang="ja-JP" altLang="en-US" sz="1300" dirty="0">
              <a:solidFill>
                <a:schemeClr val="bg1"/>
              </a:solidFill>
              <a:latin typeface="Arial" panose="020B0604020202020204" pitchFamily="34" charset="0"/>
              <a:cs typeface="Arial" panose="020B0604020202020204" pitchFamily="34" charset="0"/>
            </a:endParaRPr>
          </a:p>
        </p:txBody>
      </p:sp>
      <p:graphicFrame>
        <p:nvGraphicFramePr>
          <p:cNvPr id="7" name="グラフ 6"/>
          <p:cNvGraphicFramePr>
            <a:graphicFrameLocks/>
          </p:cNvGraphicFramePr>
          <p:nvPr>
            <p:extLst>
              <p:ext uri="{D42A27DB-BD31-4B8C-83A1-F6EECF244321}">
                <p14:modId xmlns:p14="http://schemas.microsoft.com/office/powerpoint/2010/main" val="2726526913"/>
              </p:ext>
            </p:extLst>
          </p:nvPr>
        </p:nvGraphicFramePr>
        <p:xfrm>
          <a:off x="3261815" y="1407773"/>
          <a:ext cx="5290513" cy="4728602"/>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1"/>
          <p:cNvSpPr txBox="1"/>
          <p:nvPr/>
        </p:nvSpPr>
        <p:spPr>
          <a:xfrm>
            <a:off x="4489545" y="6229051"/>
            <a:ext cx="3750318" cy="380973"/>
          </a:xfrm>
          <a:prstGeom prst="rect">
            <a:avLst/>
          </a:prstGeom>
        </p:spPr>
        <p:txBody>
          <a:bodyPr wrap="square" lIns="36000" tIns="36000" rIns="36000" bIns="3600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solidFill>
                  <a:sysClr val="windowText" lastClr="000000"/>
                </a:solidFill>
                <a:latin typeface="Arial" panose="020B0604020202020204" pitchFamily="34" charset="0"/>
                <a:cs typeface="Arial" panose="020B0604020202020204" pitchFamily="34" charset="0"/>
              </a:rPr>
              <a:t>Source:</a:t>
            </a:r>
            <a:r>
              <a:rPr lang="en-US" altLang="ja-JP" sz="1000" baseline="0" dirty="0">
                <a:solidFill>
                  <a:sysClr val="windowText" lastClr="000000"/>
                </a:solidFill>
                <a:latin typeface="Arial" panose="020B0604020202020204" pitchFamily="34" charset="0"/>
                <a:cs typeface="Arial" panose="020B0604020202020204" pitchFamily="34" charset="0"/>
              </a:rPr>
              <a:t> Historical Statistics on Mandatory Savings (International Federation of Pension Fund Administrators, December 2014</a:t>
            </a:r>
            <a:r>
              <a:rPr lang="en-US" altLang="ja-JP" sz="1000" baseline="0" dirty="0" smtClean="0">
                <a:solidFill>
                  <a:sysClr val="windowText" lastClr="000000"/>
                </a:solidFill>
                <a:latin typeface="Arial" panose="020B0604020202020204" pitchFamily="34" charset="0"/>
                <a:cs typeface="Arial" panose="020B0604020202020204" pitchFamily="34" charset="0"/>
              </a:rPr>
              <a:t>)</a:t>
            </a:r>
            <a:endParaRPr lang="ja-JP" altLang="en-US" sz="1000" dirty="0">
              <a:solidFill>
                <a:sysClr val="windowText" lastClr="000000"/>
              </a:solidFill>
              <a:latin typeface="Arial" panose="020B0604020202020204" pitchFamily="34" charset="0"/>
              <a:cs typeface="Arial" panose="020B0604020202020204" pitchFamily="34" charset="0"/>
            </a:endParaRPr>
          </a:p>
        </p:txBody>
      </p:sp>
      <p:sp>
        <p:nvSpPr>
          <p:cNvPr id="12" name="Text Box 3"/>
          <p:cNvSpPr txBox="1">
            <a:spLocks noChangeArrowheads="1"/>
          </p:cNvSpPr>
          <p:nvPr/>
        </p:nvSpPr>
        <p:spPr bwMode="auto">
          <a:xfrm>
            <a:off x="157368" y="2019870"/>
            <a:ext cx="2995265" cy="3193576"/>
          </a:xfrm>
          <a:prstGeom prst="rect">
            <a:avLst/>
          </a:prstGeom>
          <a:noFill/>
          <a:ln w="25400" algn="ctr">
            <a:noFill/>
            <a:miter lim="800000"/>
            <a:headEnd/>
            <a:tailEnd/>
          </a:ln>
        </p:spPr>
        <p:txBody>
          <a:bodyPr/>
          <a:lstStyle/>
          <a:p>
            <a:pPr marL="342900" indent="-342900" eaLnBrk="0" hangingPunct="0">
              <a:buFont typeface="Wingdings" pitchFamily="2" charset="2"/>
              <a:buChar char="q"/>
            </a:pPr>
            <a:r>
              <a:rPr lang="en-US" altLang="ja-JP" sz="1400" i="0" u="none" dirty="0" smtClean="0">
                <a:solidFill>
                  <a:schemeClr val="bg1"/>
                </a:solidFill>
                <a:latin typeface="Arial" panose="020B0604020202020204" pitchFamily="34" charset="0"/>
                <a:cs typeface="Arial" panose="020B0604020202020204" pitchFamily="34" charset="0"/>
              </a:rPr>
              <a:t>While emerging markets </a:t>
            </a:r>
            <a:r>
              <a:rPr lang="en-US" altLang="ja-JP" sz="1400" dirty="0" smtClean="0">
                <a:solidFill>
                  <a:schemeClr val="bg1"/>
                </a:solidFill>
                <a:latin typeface="Arial" panose="020B0604020202020204" pitchFamily="34" charset="0"/>
                <a:cs typeface="Arial" panose="020B0604020202020204" pitchFamily="34" charset="0"/>
              </a:rPr>
              <a:t>are still young, f</a:t>
            </a:r>
            <a:r>
              <a:rPr lang="en-US" altLang="ja-JP" sz="1400" i="0" u="none" dirty="0" smtClean="0">
                <a:solidFill>
                  <a:schemeClr val="bg1"/>
                </a:solidFill>
                <a:latin typeface="Arial" panose="020B0604020202020204" pitchFamily="34" charset="0"/>
                <a:cs typeface="Arial" panose="020B0604020202020204" pitchFamily="34" charset="0"/>
              </a:rPr>
              <a:t>unded pension systems can help them advance the development agenda by broadening and deepening capital markets.</a:t>
            </a:r>
          </a:p>
          <a:p>
            <a:pPr marL="342900" indent="-342900" eaLnBrk="0" hangingPunct="0">
              <a:buFont typeface="Wingdings" pitchFamily="2" charset="2"/>
              <a:buChar char="q"/>
            </a:pPr>
            <a:endParaRPr lang="en-US" altLang="ja-JP" sz="1400" i="0" u="none" dirty="0">
              <a:solidFill>
                <a:schemeClr val="bg1"/>
              </a:solidFill>
              <a:latin typeface="Arial" panose="020B0604020202020204" pitchFamily="34" charset="0"/>
              <a:cs typeface="Arial" panose="020B0604020202020204" pitchFamily="34" charset="0"/>
            </a:endParaRPr>
          </a:p>
          <a:p>
            <a:pPr marL="342900" indent="-342900" eaLnBrk="0" hangingPunct="0">
              <a:buFont typeface="Wingdings" pitchFamily="2" charset="2"/>
              <a:buChar char="q"/>
            </a:pPr>
            <a:r>
              <a:rPr lang="en-US" altLang="ja-JP" sz="1400" i="0" u="none" dirty="0" smtClean="0">
                <a:solidFill>
                  <a:schemeClr val="bg1"/>
                </a:solidFill>
                <a:latin typeface="Arial" panose="020B0604020202020204" pitchFamily="34" charset="0"/>
                <a:cs typeface="Arial" panose="020B0604020202020204" pitchFamily="34" charset="0"/>
              </a:rPr>
              <a:t>As emerging markets age, funded systems, depending on how they are structured and financed, may also help to take pressure off public budget and maintain adequate rates of savings and investment.</a:t>
            </a:r>
            <a:endParaRPr lang="en-US" altLang="ja-JP" sz="1400" i="0" u="none"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130277" y="349942"/>
            <a:ext cx="2210937" cy="646331"/>
          </a:xfrm>
          <a:prstGeom prst="rect">
            <a:avLst/>
          </a:prstGeom>
          <a:solidFill>
            <a:srgbClr val="C00000"/>
          </a:solidFill>
        </p:spPr>
        <p:txBody>
          <a:bodyPr wrap="square" rtlCol="0">
            <a:spAutoFit/>
          </a:bodyPr>
          <a:lstStyle/>
          <a:p>
            <a:pPr algn="ctr"/>
            <a:r>
              <a:rPr lang="en-US" b="1" dirty="0" smtClean="0"/>
              <a:t>The Broader Economy</a:t>
            </a:r>
            <a:endParaRPr lang="en-US" b="1" dirty="0"/>
          </a:p>
        </p:txBody>
      </p:sp>
    </p:spTree>
    <p:extLst>
      <p:ext uri="{BB962C8B-B14F-4D97-AF65-F5344CB8AC3E}">
        <p14:creationId xmlns:p14="http://schemas.microsoft.com/office/powerpoint/2010/main" val="1957750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id:7B67230C-8A68-492D-9617-C873AEC2A1C7@cable.rcn.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6" name="Text Box 7"/>
          <p:cNvSpPr txBox="1">
            <a:spLocks noChangeArrowheads="1"/>
          </p:cNvSpPr>
          <p:nvPr/>
        </p:nvSpPr>
        <p:spPr bwMode="auto">
          <a:xfrm>
            <a:off x="772247" y="2798450"/>
            <a:ext cx="7493696" cy="1200329"/>
          </a:xfrm>
          <a:prstGeom prst="rect">
            <a:avLst/>
          </a:prstGeom>
          <a:noFill/>
          <a:ln w="25400" algn="ctr">
            <a:noFill/>
            <a:miter lim="800000"/>
            <a:headEnd/>
            <a:tailEnd/>
          </a:ln>
        </p:spPr>
        <p:txBody>
          <a:bodyPr wrap="square">
            <a:spAutoFit/>
          </a:bodyPr>
          <a:lstStyle/>
          <a:p>
            <a:pPr algn="ctr">
              <a:spcBef>
                <a:spcPct val="25000"/>
              </a:spcBef>
              <a:buFont typeface="Wingdings" pitchFamily="2" charset="2"/>
              <a:buNone/>
            </a:pPr>
            <a:r>
              <a:rPr lang="en-US" altLang="ja-JP" sz="3200" b="1" dirty="0" smtClean="0">
                <a:solidFill>
                  <a:srgbClr val="295F71"/>
                </a:solidFill>
                <a:latin typeface="Cambria" panose="02040503050406030204" pitchFamily="18" charset="0"/>
              </a:rPr>
              <a:t>Design Challenges</a:t>
            </a:r>
          </a:p>
          <a:p>
            <a:pPr algn="ctr">
              <a:spcBef>
                <a:spcPct val="25000"/>
              </a:spcBef>
              <a:buFont typeface="Wingdings" pitchFamily="2" charset="2"/>
              <a:buNone/>
            </a:pPr>
            <a:r>
              <a:rPr lang="en-US" altLang="ja-JP" sz="3200" b="1" dirty="0" smtClean="0">
                <a:solidFill>
                  <a:srgbClr val="295F71"/>
                </a:solidFill>
                <a:latin typeface="Cambria" panose="02040503050406030204" pitchFamily="18" charset="0"/>
              </a:rPr>
              <a:t>for Personal Accounts Systems</a:t>
            </a:r>
            <a:endParaRPr lang="en-US" altLang="ja-JP" sz="3200" b="1" dirty="0">
              <a:solidFill>
                <a:srgbClr val="295F71"/>
              </a:solidFill>
              <a:latin typeface="Cambria" panose="02040503050406030204" pitchFamily="18" charset="0"/>
            </a:endParaRPr>
          </a:p>
        </p:txBody>
      </p:sp>
      <p:sp>
        <p:nvSpPr>
          <p:cNvPr id="8" name="スライド番号プレースホルダー 7"/>
          <p:cNvSpPr>
            <a:spLocks noGrp="1"/>
          </p:cNvSpPr>
          <p:nvPr>
            <p:ph type="sldNum" sz="quarter" idx="12"/>
          </p:nvPr>
        </p:nvSpPr>
        <p:spPr>
          <a:xfrm>
            <a:off x="6924173" y="6408752"/>
            <a:ext cx="2028758" cy="365125"/>
          </a:xfrm>
        </p:spPr>
        <p:txBody>
          <a:bodyPr/>
          <a:lstStyle/>
          <a:p>
            <a:fld id="{D88C53D4-BD66-43EB-88CD-52A3573CF734}" type="slidenum">
              <a:rPr kumimoji="1" lang="ja-JP" altLang="en-US" sz="1300" smtClean="0">
                <a:solidFill>
                  <a:schemeClr val="tx1"/>
                </a:solidFill>
                <a:latin typeface="Arial" panose="020B0604020202020204" pitchFamily="34" charset="0"/>
                <a:cs typeface="Arial" panose="020B0604020202020204" pitchFamily="34" charset="0"/>
              </a:rPr>
              <a:t>14</a:t>
            </a:fld>
            <a:endParaRPr kumimoji="1" lang="ja-JP" altLang="en-US" sz="13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690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cid:7B67230C-8A68-492D-9617-C873AEC2A1C7@cable.rcn.com"/>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11" name="スライド番号プレースホルダー 7"/>
          <p:cNvSpPr txBox="1">
            <a:spLocks/>
          </p:cNvSpPr>
          <p:nvPr/>
        </p:nvSpPr>
        <p:spPr>
          <a:xfrm>
            <a:off x="6924173" y="6408752"/>
            <a:ext cx="202875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26FA94D-3A1F-490C-875D-F88A2F118971}" type="slidenum">
              <a:rPr lang="ja-JP" altLang="en-US" sz="1300" smtClean="0">
                <a:solidFill>
                  <a:schemeClr val="bg1"/>
                </a:solidFill>
                <a:latin typeface="Arial" panose="020B0604020202020204" pitchFamily="34" charset="0"/>
                <a:cs typeface="Arial" panose="020B0604020202020204" pitchFamily="34" charset="0"/>
              </a:rPr>
              <a:t>15</a:t>
            </a:fld>
            <a:endParaRPr lang="ja-JP" altLang="en-US" sz="1300" dirty="0">
              <a:solidFill>
                <a:schemeClr val="bg1"/>
              </a:solidFill>
              <a:latin typeface="Arial" panose="020B0604020202020204" pitchFamily="34" charset="0"/>
              <a:cs typeface="Arial" panose="020B0604020202020204" pitchFamily="34" charset="0"/>
            </a:endParaRPr>
          </a:p>
        </p:txBody>
      </p:sp>
      <p:sp>
        <p:nvSpPr>
          <p:cNvPr id="9" name="TextBox 3"/>
          <p:cNvSpPr txBox="1"/>
          <p:nvPr/>
        </p:nvSpPr>
        <p:spPr>
          <a:xfrm>
            <a:off x="832514" y="924634"/>
            <a:ext cx="7719814" cy="430887"/>
          </a:xfrm>
          <a:prstGeom prst="rect">
            <a:avLst/>
          </a:prstGeom>
          <a:noFill/>
        </p:spPr>
        <p:txBody>
          <a:bodyPr wrap="square" lIns="274320" rtlCol="0">
            <a:spAutoFit/>
          </a:bodyPr>
          <a:lstStyle/>
          <a:p>
            <a:r>
              <a:rPr kumimoji="0" lang="en-US" sz="2200" b="1" spc="-100" dirty="0" smtClean="0">
                <a:solidFill>
                  <a:schemeClr val="accent3">
                    <a:lumMod val="50000"/>
                  </a:schemeClr>
                </a:solidFill>
                <a:latin typeface="Verdana" pitchFamily="34" charset="0"/>
              </a:rPr>
              <a:t>Low contribution rates mean inadequate benefits.</a:t>
            </a:r>
            <a:endParaRPr kumimoji="0" lang="en-US" sz="2200" b="1" spc="-100" dirty="0">
              <a:solidFill>
                <a:schemeClr val="accent3">
                  <a:lumMod val="50000"/>
                </a:schemeClr>
              </a:solidFill>
              <a:latin typeface="Verdana" pitchFamily="34" charset="0"/>
            </a:endParaRPr>
          </a:p>
        </p:txBody>
      </p:sp>
      <p:graphicFrame>
        <p:nvGraphicFramePr>
          <p:cNvPr id="12" name="グラフ 11" title="Contribution Rate"/>
          <p:cNvGraphicFramePr>
            <a:graphicFrameLocks/>
          </p:cNvGraphicFramePr>
          <p:nvPr>
            <p:extLst>
              <p:ext uri="{D42A27DB-BD31-4B8C-83A1-F6EECF244321}">
                <p14:modId xmlns:p14="http://schemas.microsoft.com/office/powerpoint/2010/main" val="952795939"/>
              </p:ext>
            </p:extLst>
          </p:nvPr>
        </p:nvGraphicFramePr>
        <p:xfrm>
          <a:off x="850232" y="1460310"/>
          <a:ext cx="7411451" cy="4339989"/>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4"/>
          <p:cNvSpPr/>
          <p:nvPr/>
        </p:nvSpPr>
        <p:spPr>
          <a:xfrm>
            <a:off x="1741763" y="5865540"/>
            <a:ext cx="6810565" cy="553998"/>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defRPr sz="1000"/>
            </a:pPr>
            <a:r>
              <a:rPr lang="en-US" sz="1000" dirty="0" smtClean="0">
                <a:solidFill>
                  <a:schemeClr val="bg1"/>
                </a:solidFill>
                <a:latin typeface="Arial" panose="020B0604020202020204" pitchFamily="34" charset="0"/>
                <a:cs typeface="Arial" panose="020B0604020202020204" pitchFamily="34" charset="0"/>
              </a:rPr>
              <a:t>*The projections assume </a:t>
            </a:r>
            <a:r>
              <a:rPr lang="en-US" sz="1000" dirty="0">
                <a:solidFill>
                  <a:schemeClr val="bg1"/>
                </a:solidFill>
                <a:latin typeface="Arial" panose="020B0604020202020204" pitchFamily="34" charset="0"/>
                <a:cs typeface="Arial" panose="020B0604020202020204" pitchFamily="34" charset="0"/>
              </a:rPr>
              <a:t>real wage growth of 2.0 percent, a</a:t>
            </a:r>
            <a:r>
              <a:rPr lang="en-US" sz="1000" baseline="0" dirty="0">
                <a:solidFill>
                  <a:schemeClr val="bg1"/>
                </a:solidFill>
                <a:latin typeface="Arial" panose="020B0604020202020204" pitchFamily="34" charset="0"/>
                <a:cs typeface="Arial" panose="020B0604020202020204" pitchFamily="34" charset="0"/>
              </a:rPr>
              <a:t> real rate of return of 4.5 percent, a 40-year career, </a:t>
            </a:r>
            <a:r>
              <a:rPr lang="en-US" sz="1000" dirty="0">
                <a:solidFill>
                  <a:schemeClr val="bg1"/>
                </a:solidFill>
                <a:effectLst/>
                <a:latin typeface="Arial" panose="020B0604020202020204" pitchFamily="34" charset="0"/>
                <a:ea typeface="+mn-ea"/>
                <a:cs typeface="Arial" panose="020B0604020202020204" pitchFamily="34" charset="0"/>
              </a:rPr>
              <a:t>administrative fees equal to 0.5 percent of assets, </a:t>
            </a:r>
            <a:r>
              <a:rPr lang="en-US" sz="1000" dirty="0">
                <a:solidFill>
                  <a:schemeClr val="bg1"/>
                </a:solidFill>
                <a:latin typeface="Arial" panose="020B0604020202020204" pitchFamily="34" charset="0"/>
                <a:cs typeface="Arial" panose="020B0604020202020204" pitchFamily="34" charset="0"/>
              </a:rPr>
              <a:t>retirement at age 65, and life</a:t>
            </a:r>
            <a:r>
              <a:rPr lang="en-US" sz="1000" baseline="0" dirty="0">
                <a:solidFill>
                  <a:schemeClr val="bg1"/>
                </a:solidFill>
                <a:latin typeface="Arial" panose="020B0604020202020204" pitchFamily="34" charset="0"/>
                <a:cs typeface="Arial" panose="020B0604020202020204" pitchFamily="34" charset="0"/>
              </a:rPr>
              <a:t> </a:t>
            </a:r>
            <a:r>
              <a:rPr lang="en-US" sz="1000" dirty="0">
                <a:solidFill>
                  <a:schemeClr val="bg1"/>
                </a:solidFill>
                <a:latin typeface="Arial" panose="020B0604020202020204" pitchFamily="34" charset="0"/>
                <a:cs typeface="Arial" panose="020B0604020202020204" pitchFamily="34" charset="0"/>
              </a:rPr>
              <a:t>expectancy at retirement of 23 years. </a:t>
            </a:r>
            <a:r>
              <a:rPr lang="en-US" sz="1000" dirty="0" smtClean="0">
                <a:solidFill>
                  <a:schemeClr val="bg1"/>
                </a:solidFill>
                <a:latin typeface="Arial" panose="020B0604020202020204" pitchFamily="34" charset="0"/>
                <a:cs typeface="Arial" panose="020B0604020202020204" pitchFamily="34" charset="0"/>
              </a:rPr>
              <a:t> </a:t>
            </a:r>
            <a:endParaRPr lang="en-US" sz="1000" dirty="0">
              <a:solidFill>
                <a:schemeClr val="bg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sz="1000"/>
            </a:pPr>
            <a:r>
              <a:rPr lang="en-US" altLang="ja-JP" sz="1000" b="0" i="0" kern="1200" baseline="0" dirty="0">
                <a:solidFill>
                  <a:schemeClr val="bg1"/>
                </a:solidFill>
                <a:effectLst/>
                <a:latin typeface="Arial" panose="020B0604020202020204" pitchFamily="34" charset="0"/>
                <a:ea typeface="+mn-ea"/>
                <a:cs typeface="Arial" panose="020B0604020202020204" pitchFamily="34" charset="0"/>
              </a:rPr>
              <a:t>Source: GAI calculations</a:t>
            </a:r>
            <a:endParaRPr lang="ja-JP" altLang="ja-JP" sz="1000" dirty="0">
              <a:solidFill>
                <a:schemeClr val="bg1"/>
              </a:solidFill>
              <a:effectLst/>
              <a:latin typeface="Arial" panose="020B0604020202020204" pitchFamily="34" charset="0"/>
              <a:cs typeface="Arial" panose="020B0604020202020204" pitchFamily="34" charset="0"/>
            </a:endParaRPr>
          </a:p>
        </p:txBody>
      </p:sp>
      <p:sp>
        <p:nvSpPr>
          <p:cNvPr id="7" name="TextBox 6"/>
          <p:cNvSpPr txBox="1"/>
          <p:nvPr/>
        </p:nvSpPr>
        <p:spPr>
          <a:xfrm>
            <a:off x="130277" y="349942"/>
            <a:ext cx="2210937" cy="369332"/>
          </a:xfrm>
          <a:prstGeom prst="rect">
            <a:avLst/>
          </a:prstGeom>
          <a:solidFill>
            <a:srgbClr val="C00000"/>
          </a:solidFill>
        </p:spPr>
        <p:txBody>
          <a:bodyPr wrap="square" rtlCol="0">
            <a:spAutoFit/>
          </a:bodyPr>
          <a:lstStyle/>
          <a:p>
            <a:pPr algn="ctr"/>
            <a:r>
              <a:rPr lang="en-US" b="1" dirty="0" smtClean="0"/>
              <a:t>Contribution Rates</a:t>
            </a:r>
            <a:endParaRPr lang="en-US" b="1" dirty="0"/>
          </a:p>
        </p:txBody>
      </p:sp>
    </p:spTree>
    <p:extLst>
      <p:ext uri="{BB962C8B-B14F-4D97-AF65-F5344CB8AC3E}">
        <p14:creationId xmlns:p14="http://schemas.microsoft.com/office/powerpoint/2010/main" val="1277958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cid:7B67230C-8A68-492D-9617-C873AEC2A1C7@cable.rcn.com"/>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11" name="スライド番号プレースホルダー 7"/>
          <p:cNvSpPr txBox="1">
            <a:spLocks/>
          </p:cNvSpPr>
          <p:nvPr/>
        </p:nvSpPr>
        <p:spPr>
          <a:xfrm>
            <a:off x="6924173" y="6408752"/>
            <a:ext cx="202875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26FA94D-3A1F-490C-875D-F88A2F118971}" type="slidenum">
              <a:rPr lang="ja-JP" altLang="en-US" sz="1300" smtClean="0">
                <a:solidFill>
                  <a:schemeClr val="bg1"/>
                </a:solidFill>
                <a:latin typeface="Arial" panose="020B0604020202020204" pitchFamily="34" charset="0"/>
                <a:cs typeface="Arial" panose="020B0604020202020204" pitchFamily="34" charset="0"/>
              </a:rPr>
              <a:t>16</a:t>
            </a:fld>
            <a:endParaRPr lang="ja-JP" altLang="en-US" sz="1300" dirty="0">
              <a:solidFill>
                <a:schemeClr val="bg1"/>
              </a:solidFill>
              <a:latin typeface="Arial" panose="020B0604020202020204" pitchFamily="34" charset="0"/>
              <a:cs typeface="Arial" panose="020B0604020202020204" pitchFamily="34" charset="0"/>
            </a:endParaRPr>
          </a:p>
        </p:txBody>
      </p:sp>
      <p:sp>
        <p:nvSpPr>
          <p:cNvPr id="7" name="Text Box 2"/>
          <p:cNvSpPr txBox="1">
            <a:spLocks noChangeArrowheads="1"/>
          </p:cNvSpPr>
          <p:nvPr/>
        </p:nvSpPr>
        <p:spPr bwMode="auto">
          <a:xfrm>
            <a:off x="3150863" y="494414"/>
            <a:ext cx="5628086" cy="769441"/>
          </a:xfrm>
          <a:prstGeom prst="rect">
            <a:avLst/>
          </a:prstGeom>
          <a:noFill/>
          <a:ln w="76200" algn="ctr">
            <a:noFill/>
            <a:miter lim="800000"/>
            <a:headEnd/>
            <a:tailEnd/>
          </a:ln>
          <a:effectLst/>
        </p:spPr>
        <p:txBody>
          <a:bodyPr wrap="square" lIns="72000" rIns="72000">
            <a:spAutoFit/>
          </a:bodyPr>
          <a:lstStyle/>
          <a:p>
            <a:pPr eaLnBrk="0" hangingPunct="0">
              <a:spcBef>
                <a:spcPct val="50000"/>
              </a:spcBef>
              <a:defRPr/>
            </a:pPr>
            <a:r>
              <a:rPr lang="en-US" altLang="ja-JP" sz="2200" b="1" spc="-30" dirty="0" smtClean="0">
                <a:solidFill>
                  <a:schemeClr val="accent3">
                    <a:lumMod val="50000"/>
                  </a:schemeClr>
                </a:solidFill>
                <a:latin typeface="Verdana" pitchFamily="34" charset="0"/>
                <a:ea typeface="MS PGothic" pitchFamily="34" charset="-128"/>
              </a:rPr>
              <a:t>Privately managed systems outperform publicly managed ones.</a:t>
            </a:r>
            <a:endParaRPr lang="en-US" altLang="ja-JP" sz="2200" b="1" spc="-30" dirty="0">
              <a:solidFill>
                <a:schemeClr val="accent3">
                  <a:lumMod val="50000"/>
                </a:schemeClr>
              </a:solidFill>
              <a:latin typeface="Verdana" pitchFamily="34" charset="0"/>
              <a:ea typeface="MS PGothic" pitchFamily="34" charset="-128"/>
            </a:endParaRPr>
          </a:p>
        </p:txBody>
      </p:sp>
      <p:graphicFrame>
        <p:nvGraphicFramePr>
          <p:cNvPr id="8" name="グラフ 7"/>
          <p:cNvGraphicFramePr>
            <a:graphicFrameLocks/>
          </p:cNvGraphicFramePr>
          <p:nvPr>
            <p:extLst>
              <p:ext uri="{D42A27DB-BD31-4B8C-83A1-F6EECF244321}">
                <p14:modId xmlns:p14="http://schemas.microsoft.com/office/powerpoint/2010/main" val="3922916066"/>
              </p:ext>
            </p:extLst>
          </p:nvPr>
        </p:nvGraphicFramePr>
        <p:xfrm>
          <a:off x="3065802" y="1596788"/>
          <a:ext cx="5718663" cy="4533152"/>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
          <p:cNvSpPr txBox="1"/>
          <p:nvPr/>
        </p:nvSpPr>
        <p:spPr>
          <a:xfrm>
            <a:off x="2990006" y="6103328"/>
            <a:ext cx="5703882" cy="6762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smtClean="0">
                <a:solidFill>
                  <a:schemeClr val="bg1"/>
                </a:solidFill>
                <a:latin typeface="Arial" panose="020B0604020202020204" pitchFamily="34" charset="0"/>
                <a:cs typeface="Arial" panose="020B0604020202020204" pitchFamily="34" charset="0"/>
              </a:rPr>
              <a:t>*Estimated based on nominal rate of return data.</a:t>
            </a:r>
          </a:p>
          <a:p>
            <a:pPr marL="0" marR="0" indent="0" defTabSz="914400"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effectLst/>
                <a:latin typeface="Arial" panose="020B0604020202020204" pitchFamily="34" charset="0"/>
                <a:cs typeface="Arial" panose="020B0604020202020204" pitchFamily="34" charset="0"/>
              </a:rPr>
              <a:t>Source: FIAP Historical Statistics</a:t>
            </a:r>
            <a:r>
              <a:rPr lang="en-US" altLang="ja-JP" sz="1000" baseline="0" dirty="0">
                <a:solidFill>
                  <a:schemeClr val="bg1"/>
                </a:solidFill>
                <a:effectLst/>
                <a:latin typeface="Arial" panose="020B0604020202020204" pitchFamily="34" charset="0"/>
                <a:cs typeface="Arial" panose="020B0604020202020204" pitchFamily="34" charset="0"/>
              </a:rPr>
              <a:t> </a:t>
            </a:r>
            <a:r>
              <a:rPr lang="en-US" altLang="ja-JP" sz="1000" dirty="0">
                <a:solidFill>
                  <a:schemeClr val="bg1"/>
                </a:solidFill>
                <a:effectLst/>
                <a:latin typeface="Arial" panose="020B0604020202020204" pitchFamily="34" charset="0"/>
                <a:cs typeface="Arial" panose="020B0604020202020204" pitchFamily="34" charset="0"/>
              </a:rPr>
              <a:t>(December 2014); </a:t>
            </a:r>
            <a:r>
              <a:rPr lang="en-US" altLang="ja-JP" sz="1000" i="1" dirty="0">
                <a:solidFill>
                  <a:schemeClr val="bg1"/>
                </a:solidFill>
                <a:effectLst/>
                <a:latin typeface="Arial" panose="020B0604020202020204" pitchFamily="34" charset="0"/>
                <a:cs typeface="Arial" panose="020B0604020202020204" pitchFamily="34" charset="0"/>
              </a:rPr>
              <a:t>Latin American Economic Outlook 2008</a:t>
            </a:r>
            <a:r>
              <a:rPr lang="en-US" altLang="ja-JP" sz="1000" dirty="0">
                <a:solidFill>
                  <a:schemeClr val="bg1"/>
                </a:solidFill>
                <a:effectLst/>
                <a:latin typeface="Arial" panose="020B0604020202020204" pitchFamily="34" charset="0"/>
                <a:cs typeface="Arial" panose="020B0604020202020204" pitchFamily="34" charset="0"/>
              </a:rPr>
              <a:t> </a:t>
            </a:r>
            <a:r>
              <a:rPr lang="en-US" altLang="ja-JP" sz="1000" dirty="0" smtClean="0">
                <a:solidFill>
                  <a:schemeClr val="bg1"/>
                </a:solidFill>
                <a:effectLst/>
                <a:latin typeface="Arial" panose="020B0604020202020204" pitchFamily="34" charset="0"/>
                <a:cs typeface="Arial" panose="020B0604020202020204" pitchFamily="34" charset="0"/>
              </a:rPr>
              <a:t>(OECD</a:t>
            </a:r>
            <a:r>
              <a:rPr lang="en-US" altLang="ja-JP" sz="1000" dirty="0">
                <a:solidFill>
                  <a:schemeClr val="bg1"/>
                </a:solidFill>
                <a:effectLst/>
                <a:latin typeface="Arial" panose="020B0604020202020204" pitchFamily="34" charset="0"/>
                <a:cs typeface="Arial" panose="020B0604020202020204" pitchFamily="34" charset="0"/>
              </a:rPr>
              <a:t>, 2007), 88; and national government pension </a:t>
            </a:r>
            <a:r>
              <a:rPr lang="en-US" altLang="ja-JP" sz="1000" dirty="0" smtClean="0">
                <a:solidFill>
                  <a:schemeClr val="bg1"/>
                </a:solidFill>
                <a:effectLst/>
                <a:latin typeface="Arial" panose="020B0604020202020204" pitchFamily="34" charset="0"/>
                <a:cs typeface="Arial" panose="020B0604020202020204" pitchFamily="34" charset="0"/>
              </a:rPr>
              <a:t>authorities</a:t>
            </a:r>
            <a:endParaRPr lang="en-US" altLang="ja-JP" sz="1000" dirty="0" smtClean="0">
              <a:solidFill>
                <a:schemeClr val="bg1"/>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70536" y="1995056"/>
            <a:ext cx="2995265" cy="3479470"/>
          </a:xfrm>
          <a:prstGeom prst="rect">
            <a:avLst/>
          </a:prstGeom>
          <a:noFill/>
          <a:ln w="25400" algn="ctr">
            <a:noFill/>
            <a:miter lim="800000"/>
            <a:headEnd/>
            <a:tailEnd/>
          </a:ln>
        </p:spPr>
        <p:txBody>
          <a:bodyPr/>
          <a:lstStyle/>
          <a:p>
            <a:pPr marL="342900" indent="-342900" eaLnBrk="0" hangingPunct="0">
              <a:buFont typeface="Wingdings" pitchFamily="2" charset="2"/>
              <a:buChar char="q"/>
            </a:pPr>
            <a:r>
              <a:rPr lang="en-US" altLang="ja-JP" sz="1400" spc="-40" dirty="0" smtClean="0">
                <a:solidFill>
                  <a:schemeClr val="bg1"/>
                </a:solidFill>
                <a:latin typeface="Arial" panose="020B0604020202020204" pitchFamily="34" charset="0"/>
                <a:cs typeface="Arial" panose="020B0604020202020204" pitchFamily="34" charset="0"/>
              </a:rPr>
              <a:t>While the advantages of public and private responsibility for plan administration and recordkeeping are at least debatable, there is</a:t>
            </a:r>
            <a:br>
              <a:rPr lang="en-US" altLang="ja-JP" sz="1400" spc="-40" dirty="0" smtClean="0">
                <a:solidFill>
                  <a:schemeClr val="bg1"/>
                </a:solidFill>
                <a:latin typeface="Arial" panose="020B0604020202020204" pitchFamily="34" charset="0"/>
                <a:cs typeface="Arial" panose="020B0604020202020204" pitchFamily="34" charset="0"/>
              </a:rPr>
            </a:br>
            <a:r>
              <a:rPr lang="en-US" altLang="ja-JP" sz="1400" spc="-40" dirty="0" smtClean="0">
                <a:solidFill>
                  <a:schemeClr val="bg1"/>
                </a:solidFill>
                <a:latin typeface="Arial" panose="020B0604020202020204" pitchFamily="34" charset="0"/>
                <a:cs typeface="Arial" panose="020B0604020202020204" pitchFamily="34" charset="0"/>
              </a:rPr>
              <a:t>no question that privately managed pension funds outperform publicly managed ones.</a:t>
            </a:r>
          </a:p>
          <a:p>
            <a:pPr marL="342900" indent="-342900" eaLnBrk="0" hangingPunct="0">
              <a:buFont typeface="Wingdings" pitchFamily="2" charset="2"/>
              <a:buChar char="q"/>
            </a:pPr>
            <a:endParaRPr lang="en-US" altLang="ja-JP" sz="1400" spc="-70" dirty="0">
              <a:solidFill>
                <a:schemeClr val="bg1"/>
              </a:solidFill>
              <a:latin typeface="Arial" panose="020B0604020202020204" pitchFamily="34" charset="0"/>
              <a:cs typeface="Arial" panose="020B0604020202020204" pitchFamily="34" charset="0"/>
            </a:endParaRPr>
          </a:p>
          <a:p>
            <a:pPr marL="342900" indent="-342900" eaLnBrk="0" hangingPunct="0">
              <a:buFont typeface="Wingdings" pitchFamily="2" charset="2"/>
              <a:buChar char="q"/>
            </a:pPr>
            <a:r>
              <a:rPr lang="en-US" altLang="ja-JP" sz="1400" spc="-40" dirty="0" smtClean="0">
                <a:solidFill>
                  <a:schemeClr val="bg1"/>
                </a:solidFill>
                <a:latin typeface="Arial" panose="020B0604020202020204" pitchFamily="34" charset="0"/>
                <a:cs typeface="Arial" panose="020B0604020202020204" pitchFamily="34" charset="0"/>
              </a:rPr>
              <a:t>Public management of pension fund assets also invites government interference in financial markets and creates ambiguity about who owns the assets—workers or government.</a:t>
            </a:r>
            <a:endParaRPr lang="en-US" altLang="ja-JP" sz="1400" spc="-40"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130277" y="349942"/>
            <a:ext cx="2210937" cy="646331"/>
          </a:xfrm>
          <a:prstGeom prst="rect">
            <a:avLst/>
          </a:prstGeom>
          <a:solidFill>
            <a:srgbClr val="C00000"/>
          </a:solidFill>
        </p:spPr>
        <p:txBody>
          <a:bodyPr wrap="square" rtlCol="0">
            <a:spAutoFit/>
          </a:bodyPr>
          <a:lstStyle/>
          <a:p>
            <a:pPr algn="ctr"/>
            <a:r>
              <a:rPr lang="en-US" b="1" dirty="0" smtClean="0"/>
              <a:t>Private vs. Public Management</a:t>
            </a:r>
            <a:endParaRPr lang="en-US" b="1" dirty="0"/>
          </a:p>
        </p:txBody>
      </p:sp>
    </p:spTree>
    <p:extLst>
      <p:ext uri="{BB962C8B-B14F-4D97-AF65-F5344CB8AC3E}">
        <p14:creationId xmlns:p14="http://schemas.microsoft.com/office/powerpoint/2010/main" val="3496001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06338" y="96417"/>
            <a:ext cx="5249528" cy="769441"/>
          </a:xfrm>
          <a:prstGeom prst="rect">
            <a:avLst/>
          </a:prstGeom>
          <a:noFill/>
        </p:spPr>
        <p:txBody>
          <a:bodyPr wrap="square" lIns="274320" rtlCol="0">
            <a:spAutoFit/>
          </a:bodyPr>
          <a:lstStyle/>
          <a:p>
            <a:r>
              <a:rPr lang="en-US" sz="2200" b="1" spc="-50" dirty="0" smtClean="0">
                <a:solidFill>
                  <a:schemeClr val="accent3">
                    <a:lumMod val="50000"/>
                  </a:schemeClr>
                </a:solidFill>
                <a:latin typeface="Verdana" pitchFamily="34" charset="0"/>
              </a:rPr>
              <a:t>Higher returns may offset higher administrative fees.</a:t>
            </a:r>
            <a:endParaRPr lang="en-US" sz="2200" b="1" dirty="0">
              <a:solidFill>
                <a:schemeClr val="accent3">
                  <a:lumMod val="50000"/>
                </a:schemeClr>
              </a:solidFill>
              <a:latin typeface="Verdana" pitchFamily="34" charset="0"/>
            </a:endParaRPr>
          </a:p>
        </p:txBody>
      </p:sp>
      <p:pic>
        <p:nvPicPr>
          <p:cNvPr id="11" name="Picture 7" descr="cid:7B67230C-8A68-492D-9617-C873AEC2A1C7@cable.rcn.com"/>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12" name="スライド番号プレースホルダー 7"/>
          <p:cNvSpPr txBox="1">
            <a:spLocks/>
          </p:cNvSpPr>
          <p:nvPr/>
        </p:nvSpPr>
        <p:spPr>
          <a:xfrm>
            <a:off x="6924173" y="6408752"/>
            <a:ext cx="202875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8977A5A-FA79-49B1-AF35-84869A229A56}" type="slidenum">
              <a:rPr lang="ja-JP" altLang="en-US" sz="1300" smtClean="0">
                <a:solidFill>
                  <a:schemeClr val="bg1"/>
                </a:solidFill>
                <a:latin typeface="Arial" panose="020B0604020202020204" pitchFamily="34" charset="0"/>
                <a:cs typeface="Arial" panose="020B0604020202020204" pitchFamily="34" charset="0"/>
              </a:rPr>
              <a:t>17</a:t>
            </a:fld>
            <a:endParaRPr lang="ja-JP" altLang="en-US" sz="1300" dirty="0">
              <a:solidFill>
                <a:schemeClr val="bg1"/>
              </a:solidFill>
              <a:latin typeface="Arial" panose="020B0604020202020204" pitchFamily="34" charset="0"/>
              <a:cs typeface="Arial" panose="020B0604020202020204" pitchFamily="34" charset="0"/>
            </a:endParaRPr>
          </a:p>
        </p:txBody>
      </p:sp>
      <p:graphicFrame>
        <p:nvGraphicFramePr>
          <p:cNvPr id="6" name="グラフ 5"/>
          <p:cNvGraphicFramePr>
            <a:graphicFrameLocks/>
          </p:cNvGraphicFramePr>
          <p:nvPr>
            <p:extLst>
              <p:ext uri="{D42A27DB-BD31-4B8C-83A1-F6EECF244321}">
                <p14:modId xmlns:p14="http://schemas.microsoft.com/office/powerpoint/2010/main" val="1053888324"/>
              </p:ext>
            </p:extLst>
          </p:nvPr>
        </p:nvGraphicFramePr>
        <p:xfrm>
          <a:off x="3277590" y="3847605"/>
          <a:ext cx="4881395" cy="29262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12"/>
          <p:cNvGraphicFramePr>
            <a:graphicFrameLocks/>
          </p:cNvGraphicFramePr>
          <p:nvPr>
            <p:extLst>
              <p:ext uri="{D42A27DB-BD31-4B8C-83A1-F6EECF244321}">
                <p14:modId xmlns:p14="http://schemas.microsoft.com/office/powerpoint/2010/main" val="624637640"/>
              </p:ext>
            </p:extLst>
          </p:nvPr>
        </p:nvGraphicFramePr>
        <p:xfrm>
          <a:off x="3253839" y="960861"/>
          <a:ext cx="4963886" cy="2740364"/>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 Box 3"/>
          <p:cNvSpPr txBox="1">
            <a:spLocks noChangeArrowheads="1"/>
          </p:cNvSpPr>
          <p:nvPr/>
        </p:nvSpPr>
        <p:spPr bwMode="auto">
          <a:xfrm>
            <a:off x="70535" y="1394553"/>
            <a:ext cx="2995265" cy="4269267"/>
          </a:xfrm>
          <a:prstGeom prst="rect">
            <a:avLst/>
          </a:prstGeom>
          <a:noFill/>
          <a:ln w="25400" algn="ctr">
            <a:noFill/>
            <a:miter lim="800000"/>
            <a:headEnd/>
            <a:tailEnd/>
          </a:ln>
        </p:spPr>
        <p:txBody>
          <a:bodyPr/>
          <a:lstStyle/>
          <a:p>
            <a:pPr marL="342900" indent="-342900" eaLnBrk="0" hangingPunct="0">
              <a:buFont typeface="Wingdings" pitchFamily="2" charset="2"/>
              <a:buChar char="q"/>
            </a:pPr>
            <a:r>
              <a:rPr lang="en-US" altLang="ja-JP" sz="1400" spc="-40" dirty="0" smtClean="0">
                <a:solidFill>
                  <a:schemeClr val="bg1"/>
                </a:solidFill>
                <a:latin typeface="Arial" panose="020B0604020202020204" pitchFamily="34" charset="0"/>
                <a:cs typeface="Arial" panose="020B0604020202020204" pitchFamily="34" charset="0"/>
              </a:rPr>
              <a:t>Since administrative fees reduce ultimate account balances and replacement rates, minimizing them has understandably become a focus of reform.</a:t>
            </a:r>
          </a:p>
          <a:p>
            <a:pPr marL="342900" indent="-342900" eaLnBrk="0" hangingPunct="0">
              <a:buFont typeface="Wingdings" pitchFamily="2" charset="2"/>
              <a:buChar char="q"/>
            </a:pPr>
            <a:endParaRPr lang="en-US" altLang="ja-JP" sz="1400" spc="-70" dirty="0">
              <a:solidFill>
                <a:schemeClr val="bg1"/>
              </a:solidFill>
              <a:latin typeface="Arial" panose="020B0604020202020204" pitchFamily="34" charset="0"/>
              <a:cs typeface="Arial" panose="020B0604020202020204" pitchFamily="34" charset="0"/>
            </a:endParaRPr>
          </a:p>
          <a:p>
            <a:pPr marL="342900" indent="-342900" eaLnBrk="0" hangingPunct="0">
              <a:buFont typeface="Wingdings" pitchFamily="2" charset="2"/>
              <a:buChar char="q"/>
            </a:pPr>
            <a:r>
              <a:rPr lang="en-US" altLang="ja-JP" sz="1400" spc="-40" dirty="0" smtClean="0">
                <a:solidFill>
                  <a:schemeClr val="bg1"/>
                </a:solidFill>
                <a:latin typeface="Arial" panose="020B0604020202020204" pitchFamily="34" charset="0"/>
                <a:cs typeface="Arial" panose="020B0604020202020204" pitchFamily="34" charset="0"/>
              </a:rPr>
              <a:t>Policymakers, however, should not lose sight of the fact that what ultimately determines pension system adequacy is the net return earned by participants, and this also depends on investment performance.</a:t>
            </a:r>
          </a:p>
          <a:p>
            <a:pPr marL="342900" indent="-342900" eaLnBrk="0" hangingPunct="0">
              <a:buFont typeface="Wingdings" pitchFamily="2" charset="2"/>
              <a:buChar char="q"/>
            </a:pPr>
            <a:endParaRPr lang="en-US" altLang="ja-JP" sz="1400" spc="-40" dirty="0">
              <a:solidFill>
                <a:schemeClr val="bg1"/>
              </a:solidFill>
              <a:latin typeface="Arial" panose="020B0604020202020204" pitchFamily="34" charset="0"/>
              <a:cs typeface="Arial" panose="020B0604020202020204" pitchFamily="34" charset="0"/>
            </a:endParaRPr>
          </a:p>
          <a:p>
            <a:pPr marL="342900" indent="-342900" eaLnBrk="0" hangingPunct="0">
              <a:buFont typeface="Wingdings" pitchFamily="2" charset="2"/>
              <a:buChar char="q"/>
            </a:pPr>
            <a:r>
              <a:rPr lang="en-US" altLang="ja-JP" sz="1400" spc="-40" dirty="0" smtClean="0">
                <a:solidFill>
                  <a:schemeClr val="bg1"/>
                </a:solidFill>
                <a:latin typeface="Arial" panose="020B0604020202020204" pitchFamily="34" charset="0"/>
                <a:cs typeface="Arial" panose="020B0604020202020204" pitchFamily="34" charset="0"/>
              </a:rPr>
              <a:t>The higher total return typically earned by privately managed systems may more than offset their higher administrative fees.</a:t>
            </a:r>
            <a:endParaRPr lang="en-US" altLang="ja-JP" sz="1400" spc="-4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30277" y="349942"/>
            <a:ext cx="2316040" cy="369332"/>
          </a:xfrm>
          <a:prstGeom prst="rect">
            <a:avLst/>
          </a:prstGeom>
          <a:solidFill>
            <a:srgbClr val="C00000"/>
          </a:solidFill>
        </p:spPr>
        <p:txBody>
          <a:bodyPr wrap="square" rtlCol="0">
            <a:spAutoFit/>
          </a:bodyPr>
          <a:lstStyle/>
          <a:p>
            <a:pPr algn="ctr"/>
            <a:r>
              <a:rPr lang="en-US" b="1" dirty="0" smtClean="0"/>
              <a:t>Administrative Fees</a:t>
            </a:r>
            <a:endParaRPr lang="en-US" b="1" dirty="0"/>
          </a:p>
        </p:txBody>
      </p:sp>
    </p:spTree>
    <p:extLst>
      <p:ext uri="{BB962C8B-B14F-4D97-AF65-F5344CB8AC3E}">
        <p14:creationId xmlns:p14="http://schemas.microsoft.com/office/powerpoint/2010/main" val="2825425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3152633" y="288386"/>
            <a:ext cx="5524995" cy="769441"/>
          </a:xfrm>
          <a:prstGeom prst="rect">
            <a:avLst/>
          </a:prstGeom>
          <a:noFill/>
          <a:ln w="76200" algn="ctr">
            <a:noFill/>
            <a:miter lim="800000"/>
            <a:headEnd/>
            <a:tailEnd/>
          </a:ln>
          <a:effectLst/>
        </p:spPr>
        <p:txBody>
          <a:bodyPr wrap="square" lIns="72000" rIns="72000">
            <a:spAutoFit/>
          </a:bodyPr>
          <a:lstStyle/>
          <a:p>
            <a:pPr eaLnBrk="0" hangingPunct="0">
              <a:spcBef>
                <a:spcPct val="50000"/>
              </a:spcBef>
              <a:defRPr/>
            </a:pPr>
            <a:r>
              <a:rPr lang="en-US" altLang="ja-JP" sz="2200" b="1" dirty="0" smtClean="0">
                <a:solidFill>
                  <a:schemeClr val="accent3">
                    <a:lumMod val="50000"/>
                  </a:schemeClr>
                </a:solidFill>
                <a:latin typeface="Verdana" pitchFamily="34" charset="0"/>
                <a:ea typeface="MS PGothic" pitchFamily="34" charset="-128"/>
              </a:rPr>
              <a:t>Most personal accounts systems are diversifying their portfolios.</a:t>
            </a:r>
            <a:endParaRPr lang="en-US" altLang="ja-JP" sz="2200" b="1" dirty="0">
              <a:solidFill>
                <a:schemeClr val="accent3">
                  <a:lumMod val="50000"/>
                </a:schemeClr>
              </a:solidFill>
              <a:latin typeface="Verdana" pitchFamily="34" charset="0"/>
              <a:ea typeface="MS PGothic" pitchFamily="34"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182585674"/>
              </p:ext>
            </p:extLst>
          </p:nvPr>
        </p:nvGraphicFramePr>
        <p:xfrm>
          <a:off x="3228837" y="1378424"/>
          <a:ext cx="5229362" cy="4572001"/>
        </p:xfrm>
        <a:graphic>
          <a:graphicData uri="http://schemas.openxmlformats.org/drawingml/2006/table">
            <a:tbl>
              <a:tblPr>
                <a:tableStyleId>{5C22544A-7EE6-4342-B048-85BDC9FD1C3A}</a:tableStyleId>
              </a:tblPr>
              <a:tblGrid>
                <a:gridCol w="693690"/>
                <a:gridCol w="566959"/>
                <a:gridCol w="566959"/>
                <a:gridCol w="566959"/>
                <a:gridCol w="566959"/>
                <a:gridCol w="566959"/>
                <a:gridCol w="566959"/>
                <a:gridCol w="566959"/>
                <a:gridCol w="566959"/>
              </a:tblGrid>
              <a:tr h="527663">
                <a:tc gridSpan="9">
                  <a:txBody>
                    <a:bodyPr/>
                    <a:lstStyle/>
                    <a:p>
                      <a:pPr algn="l" fontAlgn="ctr"/>
                      <a:r>
                        <a:rPr lang="en-US" altLang="ja-JP" sz="1400" b="1" u="none" strike="noStrike" dirty="0" smtClean="0">
                          <a:effectLst/>
                          <a:latin typeface="Arial" panose="020B0604020202020204" pitchFamily="34" charset="0"/>
                          <a:cs typeface="Arial" panose="020B0604020202020204" pitchFamily="34" charset="0"/>
                        </a:rPr>
                        <a:t>Asset</a:t>
                      </a:r>
                      <a:r>
                        <a:rPr lang="en-US" altLang="ja-JP" sz="1400" b="1" u="none" strike="noStrike" baseline="0" dirty="0" smtClean="0">
                          <a:effectLst/>
                          <a:latin typeface="Arial" panose="020B0604020202020204" pitchFamily="34" charset="0"/>
                          <a:cs typeface="Arial" panose="020B0604020202020204" pitchFamily="34" charset="0"/>
                        </a:rPr>
                        <a:t>s </a:t>
                      </a:r>
                      <a:r>
                        <a:rPr lang="en-US" altLang="ja-JP" sz="1400" b="1" u="none" strike="noStrike" dirty="0" smtClean="0">
                          <a:effectLst/>
                          <a:latin typeface="Arial" panose="020B0604020202020204" pitchFamily="34" charset="0"/>
                          <a:cs typeface="Arial" panose="020B0604020202020204" pitchFamily="34" charset="0"/>
                        </a:rPr>
                        <a:t>by Investment Class in Selected Countries with Personal Accounts Systems</a:t>
                      </a:r>
                      <a:endParaRPr lang="en-US" altLang="ja-JP" sz="1400" b="1" i="0" u="none" strike="noStrike" dirty="0" smtClean="0">
                        <a:solidFill>
                          <a:srgbClr val="000000"/>
                        </a:solidFill>
                        <a:effectLst/>
                        <a:latin typeface="Arial" panose="020B0604020202020204" pitchFamily="34" charset="0"/>
                        <a:cs typeface="Arial" panose="020B0604020202020204" pitchFamily="34" charset="0"/>
                      </a:endParaRPr>
                    </a:p>
                  </a:txBody>
                  <a:tcPr marL="108000"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solidFill>
                      <a:schemeClr val="tx1"/>
                    </a:solidFill>
                  </a:tcPr>
                </a:tc>
                <a:tc h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l" fontAlgn="ctr"/>
                      <a:endParaRPr lang="ja-JP" altLang="en-US" sz="10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l" fontAlgn="ctr"/>
                      <a:endParaRPr lang="ja-JP" altLang="en-US" sz="10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l" fontAlgn="ctr"/>
                      <a:endParaRPr lang="ja-JP" altLang="en-US" sz="10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l" fontAlgn="ctr"/>
                      <a:endParaRPr lang="ja-JP" altLang="en-US" sz="10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l" fontAlgn="ctr"/>
                      <a:endParaRPr lang="ja-JP" altLang="en-US" sz="10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l" fontAlgn="ctr"/>
                      <a:endParaRPr lang="ja-JP" altLang="en-US" sz="1000" b="0" i="0" u="none" strike="noStrike" dirty="0">
                        <a:solidFill>
                          <a:srgbClr val="000000"/>
                        </a:solidFill>
                        <a:effectLst/>
                        <a:latin typeface="Arial" panose="020B0604020202020204" pitchFamily="34" charset="0"/>
                      </a:endParaRPr>
                    </a:p>
                  </a:txBody>
                  <a:tcPr marL="9525" marR="9525" marT="9525" marB="0" anchor="ctr"/>
                </a:tc>
              </a:tr>
              <a:tr h="618772">
                <a:tc>
                  <a:txBody>
                    <a:bodyPr/>
                    <a:lstStyle/>
                    <a:p>
                      <a:pPr algn="l" fontAlgn="ctr"/>
                      <a:endParaRPr lang="ja-JP" alt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28575" cap="flat" cmpd="sng" algn="ctr">
                      <a:solidFill>
                        <a:schemeClr val="tx1"/>
                      </a:solidFill>
                      <a:prstDash val="solid"/>
                      <a:round/>
                      <a:headEnd type="none" w="med" len="med"/>
                      <a:tailEnd type="none" w="med" len="med"/>
                    </a:lnR>
                    <a:solidFill>
                      <a:srgbClr val="295F71"/>
                    </a:solidFill>
                  </a:tcPr>
                </a:tc>
                <a:tc gridSpan="2">
                  <a:txBody>
                    <a:bodyPr/>
                    <a:lstStyle/>
                    <a:p>
                      <a:pPr algn="ctr" fontAlgn="ctr"/>
                      <a:r>
                        <a:rPr lang="en-US" sz="1200" b="1" i="0" u="none" strike="noStrike" dirty="0">
                          <a:solidFill>
                            <a:schemeClr val="tx1"/>
                          </a:solidFill>
                          <a:effectLst/>
                          <a:latin typeface="Arial" panose="020B0604020202020204" pitchFamily="34" charset="0"/>
                          <a:cs typeface="Arial" panose="020B0604020202020204" pitchFamily="34" charset="0"/>
                        </a:rPr>
                        <a:t>Government Debt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295F71"/>
                    </a:solidFill>
                  </a:tcPr>
                </a:tc>
                <a:tc hMerge="1">
                  <a:txBody>
                    <a:bodyPr/>
                    <a:lstStyle/>
                    <a:p>
                      <a:pPr algn="l" fontAlgn="ctr"/>
                      <a:endParaRPr lang="en-US" sz="1100" b="0" i="0" u="none" strike="noStrike" dirty="0">
                        <a:solidFill>
                          <a:srgbClr val="000000"/>
                        </a:solidFill>
                        <a:effectLst/>
                        <a:latin typeface="Cambria" panose="020405030504060302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accent3">
                        <a:lumMod val="75000"/>
                      </a:schemeClr>
                    </a:solidFill>
                  </a:tcPr>
                </a:tc>
                <a:tc gridSpan="2">
                  <a:txBody>
                    <a:bodyPr/>
                    <a:lstStyle/>
                    <a:p>
                      <a:pPr algn="ctr" fontAlgn="ctr"/>
                      <a:r>
                        <a:rPr lang="en-US" sz="1200" b="1" i="0" u="none" strike="noStrike" dirty="0">
                          <a:solidFill>
                            <a:schemeClr val="tx1"/>
                          </a:solidFill>
                          <a:effectLst/>
                          <a:latin typeface="Arial" panose="020B0604020202020204" pitchFamily="34" charset="0"/>
                          <a:cs typeface="Arial" panose="020B0604020202020204" pitchFamily="34" charset="0"/>
                        </a:rPr>
                        <a:t>Financial </a:t>
                      </a:r>
                      <a:r>
                        <a:rPr lang="en-US" sz="1200" b="1" i="0" u="none" strike="noStrike" dirty="0" smtClean="0">
                          <a:solidFill>
                            <a:schemeClr val="tx1"/>
                          </a:solidFill>
                          <a:effectLst/>
                          <a:latin typeface="Arial" panose="020B0604020202020204" pitchFamily="34" charset="0"/>
                          <a:cs typeface="Arial" panose="020B0604020202020204" pitchFamily="34" charset="0"/>
                        </a:rPr>
                        <a:t>Institution </a:t>
                      </a:r>
                      <a:r>
                        <a:rPr lang="en-US" sz="1200" b="1" i="0" u="none" strike="noStrike" dirty="0">
                          <a:solidFill>
                            <a:schemeClr val="tx1"/>
                          </a:solidFill>
                          <a:effectLst/>
                          <a:latin typeface="Arial" panose="020B0604020202020204" pitchFamily="34" charset="0"/>
                          <a:cs typeface="Arial" panose="020B0604020202020204" pitchFamily="34" charset="0"/>
                        </a:rPr>
                        <a:t>Debt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295F71"/>
                    </a:solidFill>
                  </a:tcPr>
                </a:tc>
                <a:tc hMerge="1">
                  <a:txBody>
                    <a:bodyPr/>
                    <a:lstStyle/>
                    <a:p>
                      <a:pPr algn="l" fontAlgn="ctr"/>
                      <a:endParaRPr lang="en-US" sz="1100" b="0" i="0" u="none" strike="noStrike" dirty="0">
                        <a:solidFill>
                          <a:srgbClr val="000000"/>
                        </a:solidFill>
                        <a:effectLst/>
                        <a:latin typeface="Cambria" panose="020405030504060302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accent3">
                        <a:lumMod val="75000"/>
                      </a:schemeClr>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Arial" panose="020B0604020202020204" pitchFamily="34" charset="0"/>
                          <a:cs typeface="Arial" panose="020B0604020202020204" pitchFamily="34" charset="0"/>
                        </a:rPr>
                        <a:t>Other Domestic </a:t>
                      </a:r>
                      <a:r>
                        <a:rPr lang="en-US" sz="1200" b="1" i="0" u="none" strike="noStrike" dirty="0" smtClean="0">
                          <a:solidFill>
                            <a:schemeClr val="tx1"/>
                          </a:solidFill>
                          <a:effectLst/>
                          <a:latin typeface="Arial" panose="020B0604020202020204" pitchFamily="34" charset="0"/>
                          <a:cs typeface="Arial" panose="020B0604020202020204" pitchFamily="34" charset="0"/>
                        </a:rPr>
                        <a:t/>
                      </a:r>
                      <a:br>
                        <a:rPr lang="en-US" sz="1200" b="1" i="0" u="none" strike="noStrike" dirty="0" smtClean="0">
                          <a:solidFill>
                            <a:schemeClr val="tx1"/>
                          </a:solidFill>
                          <a:effectLst/>
                          <a:latin typeface="Arial" panose="020B0604020202020204" pitchFamily="34" charset="0"/>
                          <a:cs typeface="Arial" panose="020B0604020202020204" pitchFamily="34" charset="0"/>
                        </a:rPr>
                      </a:br>
                      <a:r>
                        <a:rPr lang="en-US" sz="1200" b="1" i="0" u="none" strike="noStrike" dirty="0" smtClean="0">
                          <a:solidFill>
                            <a:schemeClr val="tx1"/>
                          </a:solidFill>
                          <a:effectLst/>
                          <a:latin typeface="Arial" panose="020B0604020202020204" pitchFamily="34" charset="0"/>
                          <a:cs typeface="Arial" panose="020B0604020202020204" pitchFamily="34" charset="0"/>
                        </a:rPr>
                        <a:t>Debt</a:t>
                      </a:r>
                      <a:r>
                        <a:rPr lang="en-US" sz="1200" b="1" i="0" u="none" strike="noStrike" baseline="30000" dirty="0" smtClean="0">
                          <a:solidFill>
                            <a:schemeClr val="tx1"/>
                          </a:solidFill>
                          <a:effectLst/>
                          <a:latin typeface="Arial" panose="020B0604020202020204" pitchFamily="34" charset="0"/>
                          <a:cs typeface="Arial" panose="020B0604020202020204" pitchFamily="34" charset="0"/>
                        </a:rPr>
                        <a:t>†</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295F71"/>
                    </a:solidFill>
                  </a:tcPr>
                </a:tc>
                <a:tc hMerge="1">
                  <a:txBody>
                    <a:bodyPr/>
                    <a:lstStyle/>
                    <a:p>
                      <a:pPr algn="l" fontAlgn="ctr"/>
                      <a:endParaRPr lang="en-US" sz="1100" b="0" i="0" u="none" strike="noStrike" dirty="0">
                        <a:solidFill>
                          <a:srgbClr val="000000"/>
                        </a:solidFill>
                        <a:effectLst/>
                        <a:latin typeface="Cambria" panose="020405030504060302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accent3">
                        <a:lumMod val="75000"/>
                      </a:schemeClr>
                    </a:solidFill>
                  </a:tcPr>
                </a:tc>
                <a:tc gridSpan="2">
                  <a:txBody>
                    <a:bodyPr/>
                    <a:lstStyle/>
                    <a:p>
                      <a:pPr algn="ctr" fontAlgn="ctr"/>
                      <a:r>
                        <a:rPr lang="en-US" sz="1200" b="1" i="0" u="none" strike="noStrike" dirty="0">
                          <a:solidFill>
                            <a:schemeClr val="tx1"/>
                          </a:solidFill>
                          <a:effectLst/>
                          <a:latin typeface="Arial" panose="020B0604020202020204" pitchFamily="34" charset="0"/>
                          <a:cs typeface="Arial" panose="020B0604020202020204" pitchFamily="34" charset="0"/>
                        </a:rPr>
                        <a:t>Foreign Investment</a:t>
                      </a:r>
                    </a:p>
                  </a:txBody>
                  <a:tcPr marL="9525" marR="9525" marT="9525" marB="0" anchor="ctr">
                    <a:lnL w="28575" cap="flat" cmpd="sng" algn="ctr">
                      <a:solidFill>
                        <a:schemeClr val="tx1"/>
                      </a:solidFill>
                      <a:prstDash val="solid"/>
                      <a:round/>
                      <a:headEnd type="none" w="med" len="med"/>
                      <a:tailEnd type="none" w="med" len="med"/>
                    </a:lnL>
                    <a:solidFill>
                      <a:srgbClr val="295F71"/>
                    </a:solidFill>
                  </a:tcPr>
                </a:tc>
                <a:tc hMerge="1">
                  <a:txBody>
                    <a:bodyPr/>
                    <a:lstStyle/>
                    <a:p>
                      <a:pPr algn="l" fontAlgn="ctr"/>
                      <a:endParaRPr lang="en-US" sz="1200" b="1" i="0" u="none" strike="noStrike" dirty="0">
                        <a:solidFill>
                          <a:srgbClr val="000000"/>
                        </a:solidFill>
                        <a:effectLst/>
                        <a:latin typeface="Cambria" panose="02040503050406030204" pitchFamily="18" charset="0"/>
                      </a:endParaRPr>
                    </a:p>
                  </a:txBody>
                  <a:tcPr marL="9525" marR="9525" marT="9525" marB="0" anchor="ctr">
                    <a:lnL w="19050" cap="flat" cmpd="sng" algn="ctr">
                      <a:solidFill>
                        <a:schemeClr val="tx1"/>
                      </a:solidFill>
                      <a:prstDash val="solid"/>
                      <a:round/>
                      <a:headEnd type="none" w="med" len="med"/>
                      <a:tailEnd type="none" w="med" len="med"/>
                    </a:lnL>
                    <a:solidFill>
                      <a:schemeClr val="accent3">
                        <a:lumMod val="75000"/>
                      </a:schemeClr>
                    </a:solidFill>
                  </a:tcPr>
                </a:tc>
              </a:tr>
              <a:tr h="461954">
                <a:tc>
                  <a:txBody>
                    <a:bodyPr/>
                    <a:lstStyle/>
                    <a:p>
                      <a:pPr algn="l" fontAlgn="ctr"/>
                      <a:endParaRPr lang="ja-JP" alt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28575" cap="flat" cmpd="sng" algn="ctr">
                      <a:solidFill>
                        <a:schemeClr val="tx1"/>
                      </a:solidFill>
                      <a:prstDash val="solid"/>
                      <a:round/>
                      <a:headEnd type="none" w="med" len="med"/>
                      <a:tailEnd type="none" w="med" len="med"/>
                    </a:lnR>
                    <a:solidFill>
                      <a:srgbClr val="295F71"/>
                    </a:solidFill>
                  </a:tcPr>
                </a:tc>
                <a:tc>
                  <a:txBody>
                    <a:bodyPr/>
                    <a:lstStyle/>
                    <a:p>
                      <a:pPr algn="ctr" fontAlgn="ctr"/>
                      <a:r>
                        <a:rPr lang="en-US" altLang="ja-JP" sz="1200" b="1" i="0" u="none" strike="noStrike" dirty="0" smtClean="0">
                          <a:solidFill>
                            <a:schemeClr val="tx1"/>
                          </a:solidFill>
                          <a:effectLst/>
                          <a:latin typeface="Arial" panose="020B0604020202020204" pitchFamily="34" charset="0"/>
                          <a:cs typeface="Arial" panose="020B0604020202020204" pitchFamily="34" charset="0"/>
                        </a:rPr>
                        <a:t>2000</a:t>
                      </a:r>
                      <a:endParaRPr lang="en-US" altLang="ja-JP" sz="1200" b="1" i="0" u="none" strike="noStrike" baseline="30000" dirty="0">
                        <a:solidFill>
                          <a:schemeClr val="tx1"/>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solidFill>
                      <a:srgbClr val="295F71"/>
                    </a:solidFill>
                  </a:tcPr>
                </a:tc>
                <a:tc>
                  <a:txBody>
                    <a:bodyPr/>
                    <a:lstStyle/>
                    <a:p>
                      <a:pPr algn="ctr" fontAlgn="ctr"/>
                      <a:r>
                        <a:rPr lang="en-US" altLang="ja-JP" sz="1200" b="1" i="0" u="none" strike="noStrike" dirty="0">
                          <a:solidFill>
                            <a:schemeClr val="tx1"/>
                          </a:solidFill>
                          <a:effectLst/>
                          <a:latin typeface="Arial" panose="020B0604020202020204" pitchFamily="34" charset="0"/>
                          <a:cs typeface="Arial" panose="020B0604020202020204" pitchFamily="34" charset="0"/>
                        </a:rPr>
                        <a:t>2012</a:t>
                      </a:r>
                    </a:p>
                  </a:txBody>
                  <a:tcPr marL="9525" marR="9525" marT="9525" marB="0" anchor="ctr">
                    <a:lnR w="28575" cap="flat" cmpd="sng" algn="ctr">
                      <a:solidFill>
                        <a:schemeClr val="tx1"/>
                      </a:solidFill>
                      <a:prstDash val="solid"/>
                      <a:round/>
                      <a:headEnd type="none" w="med" len="med"/>
                      <a:tailEnd type="none" w="med" len="med"/>
                    </a:lnR>
                    <a:solidFill>
                      <a:srgbClr val="295F71"/>
                    </a:solidFill>
                  </a:tcPr>
                </a:tc>
                <a:tc>
                  <a:txBody>
                    <a:bodyPr/>
                    <a:lstStyle/>
                    <a:p>
                      <a:pPr algn="ctr" fontAlgn="ctr"/>
                      <a:r>
                        <a:rPr lang="en-US" altLang="ja-JP" sz="1200" b="1" i="0" u="none" strike="noStrike" dirty="0">
                          <a:solidFill>
                            <a:schemeClr val="tx1"/>
                          </a:solidFill>
                          <a:effectLst/>
                          <a:latin typeface="Arial" panose="020B0604020202020204" pitchFamily="34" charset="0"/>
                          <a:cs typeface="Arial" panose="020B0604020202020204" pitchFamily="34" charset="0"/>
                        </a:rPr>
                        <a:t>2000</a:t>
                      </a:r>
                    </a:p>
                  </a:txBody>
                  <a:tcPr marL="9525" marR="9525" marT="9525" marB="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295F71"/>
                    </a:solidFill>
                  </a:tcPr>
                </a:tc>
                <a:tc>
                  <a:txBody>
                    <a:bodyPr/>
                    <a:lstStyle/>
                    <a:p>
                      <a:pPr algn="ctr" fontAlgn="ctr"/>
                      <a:r>
                        <a:rPr lang="en-US" altLang="ja-JP" sz="1200" b="1" i="0" u="none" strike="noStrike" dirty="0">
                          <a:solidFill>
                            <a:schemeClr val="tx1"/>
                          </a:solidFill>
                          <a:effectLst/>
                          <a:latin typeface="Arial" panose="020B0604020202020204" pitchFamily="34" charset="0"/>
                          <a:cs typeface="Arial" panose="020B0604020202020204" pitchFamily="34" charset="0"/>
                        </a:rPr>
                        <a:t>2012</a:t>
                      </a:r>
                    </a:p>
                  </a:txBody>
                  <a:tcPr marL="9525" marR="9525" marT="9525" marB="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295F71"/>
                    </a:solidFill>
                  </a:tcPr>
                </a:tc>
                <a:tc>
                  <a:txBody>
                    <a:bodyPr/>
                    <a:lstStyle/>
                    <a:p>
                      <a:pPr algn="ctr" fontAlgn="ctr"/>
                      <a:r>
                        <a:rPr lang="en-US" altLang="ja-JP" sz="1200" b="1" i="0" u="none" strike="noStrike" dirty="0">
                          <a:solidFill>
                            <a:schemeClr val="tx1"/>
                          </a:solidFill>
                          <a:effectLst/>
                          <a:latin typeface="Arial" panose="020B0604020202020204" pitchFamily="34" charset="0"/>
                          <a:cs typeface="Arial" panose="020B0604020202020204" pitchFamily="34" charset="0"/>
                        </a:rPr>
                        <a:t>2000</a:t>
                      </a:r>
                    </a:p>
                  </a:txBody>
                  <a:tcPr marL="9525" marR="9525" marT="9525" marB="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295F71"/>
                    </a:solidFill>
                  </a:tcPr>
                </a:tc>
                <a:tc>
                  <a:txBody>
                    <a:bodyPr/>
                    <a:lstStyle/>
                    <a:p>
                      <a:pPr algn="ctr" fontAlgn="ctr"/>
                      <a:r>
                        <a:rPr lang="en-US" altLang="ja-JP" sz="1200" b="1" i="0" u="none" strike="noStrike" dirty="0">
                          <a:solidFill>
                            <a:schemeClr val="tx1"/>
                          </a:solidFill>
                          <a:effectLst/>
                          <a:latin typeface="Arial" panose="020B0604020202020204" pitchFamily="34" charset="0"/>
                          <a:cs typeface="Arial" panose="020B0604020202020204" pitchFamily="34" charset="0"/>
                        </a:rPr>
                        <a:t>2012</a:t>
                      </a:r>
                    </a:p>
                  </a:txBody>
                  <a:tcPr marL="9525" marR="9525" marT="9525" marB="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295F71"/>
                    </a:solidFill>
                  </a:tcPr>
                </a:tc>
                <a:tc>
                  <a:txBody>
                    <a:bodyPr/>
                    <a:lstStyle/>
                    <a:p>
                      <a:pPr algn="ctr" fontAlgn="ctr"/>
                      <a:r>
                        <a:rPr lang="en-US" altLang="ja-JP" sz="1200" b="1" i="0" u="none" strike="noStrike" dirty="0">
                          <a:solidFill>
                            <a:schemeClr val="tx1"/>
                          </a:solidFill>
                          <a:effectLst/>
                          <a:latin typeface="Arial" panose="020B0604020202020204" pitchFamily="34" charset="0"/>
                          <a:cs typeface="Arial" panose="020B0604020202020204" pitchFamily="34" charset="0"/>
                        </a:rPr>
                        <a:t>2000</a:t>
                      </a:r>
                    </a:p>
                  </a:txBody>
                  <a:tcPr marL="9525" marR="9525" marT="9525" marB="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295F71"/>
                    </a:solidFill>
                  </a:tcPr>
                </a:tc>
                <a:tc>
                  <a:txBody>
                    <a:bodyPr/>
                    <a:lstStyle/>
                    <a:p>
                      <a:pPr algn="ctr" fontAlgn="ctr"/>
                      <a:r>
                        <a:rPr lang="en-US" altLang="ja-JP" sz="1200" b="1" i="0" u="none" strike="noStrike" dirty="0">
                          <a:solidFill>
                            <a:schemeClr val="tx1"/>
                          </a:solidFill>
                          <a:effectLst/>
                          <a:latin typeface="Arial" panose="020B0604020202020204" pitchFamily="34" charset="0"/>
                          <a:cs typeface="Arial" panose="020B0604020202020204" pitchFamily="34" charset="0"/>
                        </a:rPr>
                        <a:t>2012</a:t>
                      </a:r>
                    </a:p>
                  </a:txBody>
                  <a:tcPr marL="9525" marR="9525" marT="9525" marB="0" anchor="ctr">
                    <a:lnL w="19050" cap="flat" cmpd="sng" algn="ctr">
                      <a:solidFill>
                        <a:schemeClr val="tx1"/>
                      </a:solidFill>
                      <a:prstDash val="solid"/>
                      <a:round/>
                      <a:headEnd type="none" w="med" len="med"/>
                      <a:tailEnd type="none" w="med" len="med"/>
                    </a:lnL>
                    <a:solidFill>
                      <a:srgbClr val="295F71"/>
                    </a:solidFill>
                  </a:tcPr>
                </a:tc>
              </a:tr>
              <a:tr h="487526">
                <a:tc>
                  <a:txBody>
                    <a:bodyPr/>
                    <a:lstStyle/>
                    <a:p>
                      <a:pPr algn="l" fontAlgn="ctr"/>
                      <a:r>
                        <a:rPr lang="en-US" sz="1200" b="1" i="0" u="none" strike="noStrike" dirty="0">
                          <a:solidFill>
                            <a:schemeClr val="tx1"/>
                          </a:solidFill>
                          <a:effectLst/>
                          <a:latin typeface="Arial" panose="020B0604020202020204" pitchFamily="34" charset="0"/>
                          <a:cs typeface="Arial" panose="020B0604020202020204" pitchFamily="34" charset="0"/>
                        </a:rPr>
                        <a:t>Chile</a:t>
                      </a:r>
                    </a:p>
                  </a:txBody>
                  <a:tcPr marL="108000" marR="9525" marT="9525" marB="0" anchor="ctr">
                    <a:lnR w="28575" cap="flat" cmpd="sng" algn="ctr">
                      <a:solidFill>
                        <a:schemeClr val="tx1"/>
                      </a:solidFill>
                      <a:prstDash val="solid"/>
                      <a:round/>
                      <a:headEnd type="none" w="med" len="med"/>
                      <a:tailEnd type="none" w="med" len="med"/>
                    </a:lnR>
                    <a:solidFill>
                      <a:srgbClr val="295F71"/>
                    </a:solidFil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tc>
              </a:tr>
              <a:tr h="487526">
                <a:tc>
                  <a:txBody>
                    <a:bodyPr/>
                    <a:lstStyle/>
                    <a:p>
                      <a:pPr algn="l" fontAlgn="ctr"/>
                      <a:r>
                        <a:rPr lang="en-US" sz="1200" b="1" i="0" u="none" strike="noStrike" spc="-100" baseline="0" dirty="0" smtClean="0">
                          <a:solidFill>
                            <a:schemeClr val="tx1"/>
                          </a:solidFill>
                          <a:effectLst/>
                          <a:latin typeface="Arial" panose="020B0604020202020204" pitchFamily="34" charset="0"/>
                          <a:cs typeface="Arial" panose="020B0604020202020204" pitchFamily="34" charset="0"/>
                        </a:rPr>
                        <a:t>Colom-</a:t>
                      </a:r>
                      <a:r>
                        <a:rPr lang="en-US" sz="1200" b="1" i="0" u="none" strike="noStrike" spc="-100" baseline="0" noProof="0" dirty="0" err="1" smtClean="0">
                          <a:solidFill>
                            <a:schemeClr val="tx1"/>
                          </a:solidFill>
                          <a:effectLst/>
                          <a:latin typeface="Arial" panose="020B0604020202020204" pitchFamily="34" charset="0"/>
                          <a:cs typeface="Arial" panose="020B0604020202020204" pitchFamily="34" charset="0"/>
                        </a:rPr>
                        <a:t>bia</a:t>
                      </a:r>
                      <a:r>
                        <a:rPr lang="en-US" sz="1200" b="1" i="0" u="none" strike="noStrike" spc="-100" baseline="0" dirty="0" smtClean="0">
                          <a:solidFill>
                            <a:schemeClr val="tx1"/>
                          </a:solidFill>
                          <a:effectLst/>
                          <a:latin typeface="Arial" panose="020B0604020202020204" pitchFamily="34" charset="0"/>
                          <a:cs typeface="Arial" panose="020B0604020202020204" pitchFamily="34" charset="0"/>
                        </a:rPr>
                        <a:t>*</a:t>
                      </a:r>
                      <a:endParaRPr lang="en-US" sz="1200" b="1" i="0" u="none" strike="noStrike" spc="-100" baseline="0" dirty="0">
                        <a:solidFill>
                          <a:schemeClr val="tx1"/>
                        </a:solidFill>
                        <a:effectLst/>
                        <a:latin typeface="Arial" panose="020B0604020202020204" pitchFamily="34" charset="0"/>
                        <a:cs typeface="Arial" panose="020B0604020202020204" pitchFamily="34" charset="0"/>
                      </a:endParaRPr>
                    </a:p>
                  </a:txBody>
                  <a:tcPr marL="108000" marR="9525" marT="9525" marB="0" anchor="ctr">
                    <a:lnR w="28575" cap="flat" cmpd="sng" algn="ctr">
                      <a:solidFill>
                        <a:schemeClr val="tx1"/>
                      </a:solidFill>
                      <a:prstDash val="solid"/>
                      <a:round/>
                      <a:headEnd type="none" w="med" len="med"/>
                      <a:tailEnd type="none" w="med" len="med"/>
                    </a:lnR>
                    <a:solidFill>
                      <a:srgbClr val="295F71"/>
                    </a:solidFil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49%</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44%</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tc>
              </a:tr>
              <a:tr h="487526">
                <a:tc>
                  <a:txBody>
                    <a:bodyPr/>
                    <a:lstStyle/>
                    <a:p>
                      <a:pPr algn="l" fontAlgn="ctr"/>
                      <a:r>
                        <a:rPr lang="en-US" sz="1200" b="1" i="0" u="none" strike="noStrike" dirty="0">
                          <a:solidFill>
                            <a:schemeClr val="tx1"/>
                          </a:solidFill>
                          <a:effectLst/>
                          <a:latin typeface="Arial" panose="020B0604020202020204" pitchFamily="34" charset="0"/>
                          <a:cs typeface="Arial" panose="020B0604020202020204" pitchFamily="34" charset="0"/>
                        </a:rPr>
                        <a:t>Mexico</a:t>
                      </a:r>
                    </a:p>
                  </a:txBody>
                  <a:tcPr marL="108000" marR="9525" marT="9525" marB="0" anchor="ctr">
                    <a:lnR w="28575" cap="flat" cmpd="sng" algn="ctr">
                      <a:solidFill>
                        <a:schemeClr val="tx1"/>
                      </a:solidFill>
                      <a:prstDash val="solid"/>
                      <a:round/>
                      <a:headEnd type="none" w="med" len="med"/>
                      <a:tailEnd type="none" w="med" len="med"/>
                    </a:lnR>
                    <a:solidFill>
                      <a:srgbClr val="295F71"/>
                    </a:solidFil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93%</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58%</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26%</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ctr"/>
                </a:tc>
              </a:tr>
              <a:tr h="487526">
                <a:tc>
                  <a:txBody>
                    <a:bodyPr/>
                    <a:lstStyle/>
                    <a:p>
                      <a:pPr algn="l" fontAlgn="ctr"/>
                      <a:r>
                        <a:rPr lang="en-US" sz="1200" b="1" i="0" u="none" strike="noStrike" dirty="0">
                          <a:solidFill>
                            <a:schemeClr val="tx1"/>
                          </a:solidFill>
                          <a:effectLst/>
                          <a:latin typeface="Arial" panose="020B0604020202020204" pitchFamily="34" charset="0"/>
                          <a:cs typeface="Arial" panose="020B0604020202020204" pitchFamily="34" charset="0"/>
                        </a:rPr>
                        <a:t>Peru</a:t>
                      </a:r>
                    </a:p>
                  </a:txBody>
                  <a:tcPr marL="108000" marR="9525" marT="9525" marB="0" anchor="ctr">
                    <a:lnR w="28575" cap="flat" cmpd="sng" algn="ctr">
                      <a:solidFill>
                        <a:schemeClr val="tx1"/>
                      </a:solidFill>
                      <a:prstDash val="solid"/>
                      <a:round/>
                      <a:headEnd type="none" w="med" len="med"/>
                      <a:tailEnd type="none" w="med" len="med"/>
                    </a:lnR>
                    <a:solidFill>
                      <a:srgbClr val="295F71"/>
                    </a:solidFil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34%</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44%</a:t>
                      </a:r>
                    </a:p>
                  </a:txBody>
                  <a:tcPr marL="9525" marR="9525" marT="9525" marB="0" anchor="ctr">
                    <a:lnR w="28575" cap="flat" cmpd="sng" algn="ctr">
                      <a:solidFill>
                        <a:schemeClr val="tx1"/>
                      </a:solidFill>
                      <a:prstDash val="solid"/>
                      <a:round/>
                      <a:headEnd type="none" w="med" len="med"/>
                      <a:tailEnd type="none" w="med" len="med"/>
                    </a:lnR>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lnL w="28575" cap="flat" cmpd="sng" algn="ctr">
                      <a:solidFill>
                        <a:schemeClr val="tx1"/>
                      </a:solidFill>
                      <a:prstDash val="solid"/>
                      <a:round/>
                      <a:headEnd type="none" w="med" len="med"/>
                      <a:tailEnd type="none" w="med" len="med"/>
                    </a:lnL>
                  </a:tcPr>
                </a:tc>
                <a:tc>
                  <a:txBody>
                    <a:bodyPr/>
                    <a:lstStyle/>
                    <a:p>
                      <a:pPr algn="ctr" fontAlgn="ctr"/>
                      <a:r>
                        <a:rPr lang="en-US" altLang="ja-JP" sz="12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tc>
              </a:tr>
              <a:tr h="1013508">
                <a:tc gridSpan="9">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u="none" strike="noStrike" dirty="0" smtClean="0">
                          <a:effectLst/>
                          <a:latin typeface="Arial" panose="020B0604020202020204" pitchFamily="34" charset="0"/>
                          <a:cs typeface="Arial" panose="020B0604020202020204" pitchFamily="34" charset="0"/>
                        </a:rPr>
                        <a:t>*Data</a:t>
                      </a:r>
                      <a:r>
                        <a:rPr lang="en-US" altLang="ja-JP" sz="1000" u="none" strike="noStrike" baseline="0" dirty="0" smtClean="0">
                          <a:effectLst/>
                          <a:latin typeface="Arial" panose="020B0604020202020204" pitchFamily="34" charset="0"/>
                          <a:cs typeface="Arial" panose="020B0604020202020204" pitchFamily="34" charset="0"/>
                        </a:rPr>
                        <a:t> for Columbia refer to 2004 and 2012</a:t>
                      </a:r>
                      <a:r>
                        <a:rPr lang="en-US" altLang="ja-JP" sz="1000" u="none" strike="noStrike" dirty="0" smtClean="0">
                          <a:effectLst/>
                          <a:latin typeface="Arial" panose="020B0604020202020204" pitchFamily="34" charset="0"/>
                          <a:cs typeface="Arial" panose="020B0604020202020204" pitchFamily="34" charset="0"/>
                        </a:rPr>
                        <a:t>. </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u="none" strike="noStrike" dirty="0" smtClean="0">
                          <a:effectLst/>
                          <a:latin typeface="Arial" panose="020B0604020202020204" pitchFamily="34" charset="0"/>
                          <a:cs typeface="Arial" panose="020B0604020202020204" pitchFamily="34" charset="0"/>
                        </a:rPr>
                        <a:t>†</a:t>
                      </a:r>
                      <a:r>
                        <a:rPr lang="en-US" altLang="ja-JP" sz="1000" u="none" strike="noStrike" baseline="0" dirty="0" smtClean="0">
                          <a:effectLst/>
                          <a:latin typeface="Arial" panose="020B0604020202020204" pitchFamily="34" charset="0"/>
                          <a:cs typeface="Arial" panose="020B0604020202020204" pitchFamily="34" charset="0"/>
                        </a:rPr>
                        <a:t>Includes a small category of unclassified assets.</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smtClean="0">
                          <a:effectLst/>
                          <a:latin typeface="Arial" panose="020B0604020202020204" pitchFamily="34" charset="0"/>
                          <a:cs typeface="Arial" panose="020B0604020202020204" pitchFamily="34" charset="0"/>
                        </a:rPr>
                        <a:t>Source: AIOS Statistical Bulletin (various years)</a:t>
                      </a:r>
                    </a:p>
                  </a:txBody>
                  <a:tcPr marL="108000"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B w="9525" cap="flat" cmpd="sng" algn="ctr">
                      <a:no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00" b="0" i="0" u="none" strike="noStrike" dirty="0">
                        <a:solidFill>
                          <a:srgbClr val="000000"/>
                        </a:solidFill>
                        <a:effectLst/>
                        <a:latin typeface="Cambria" panose="02040503050406030204" pitchFamily="18" charset="0"/>
                      </a:endParaRPr>
                    </a:p>
                  </a:txBody>
                  <a:tcPr marL="9525" marR="9525" marT="9525" marB="0" anchor="ctr"/>
                </a:tc>
                <a:tc hMerge="1">
                  <a:txBody>
                    <a:bodyPr/>
                    <a:lstStyle/>
                    <a:p>
                      <a:pPr algn="l" fontAlgn="ctr"/>
                      <a:endParaRPr lang="ja-JP" altLang="en-US" sz="1000" b="0" i="0" u="none" strike="noStrike" dirty="0">
                        <a:solidFill>
                          <a:srgbClr val="000000"/>
                        </a:solidFill>
                        <a:effectLst/>
                        <a:latin typeface="Cambria" panose="02040503050406030204" pitchFamily="18" charset="0"/>
                      </a:endParaRPr>
                    </a:p>
                  </a:txBody>
                  <a:tcPr marL="9525" marR="9525" marT="9525" marB="0" anchor="ctr"/>
                </a:tc>
                <a:tc hMerge="1">
                  <a:txBody>
                    <a:bodyPr/>
                    <a:lstStyle/>
                    <a:p>
                      <a:pPr algn="l" fontAlgn="ctr"/>
                      <a:endParaRPr lang="ja-JP" altLang="en-US" sz="1000" b="0" i="0" u="none" strike="noStrike" dirty="0">
                        <a:solidFill>
                          <a:srgbClr val="000000"/>
                        </a:solidFill>
                        <a:effectLst/>
                        <a:latin typeface="Cambria" panose="02040503050406030204" pitchFamily="18" charset="0"/>
                      </a:endParaRPr>
                    </a:p>
                  </a:txBody>
                  <a:tcPr marL="9525" marR="9525" marT="9525" marB="0" anchor="ctr"/>
                </a:tc>
                <a:tc hMerge="1">
                  <a:txBody>
                    <a:bodyPr/>
                    <a:lstStyle/>
                    <a:p>
                      <a:pPr algn="l" fontAlgn="ctr"/>
                      <a:endParaRPr lang="ja-JP" altLang="en-US" sz="1000" b="0" i="0" u="none" strike="noStrike" dirty="0">
                        <a:solidFill>
                          <a:srgbClr val="000000"/>
                        </a:solidFill>
                        <a:effectLst/>
                        <a:latin typeface="Cambria" panose="02040503050406030204" pitchFamily="18" charset="0"/>
                      </a:endParaRPr>
                    </a:p>
                  </a:txBody>
                  <a:tcPr marL="9525" marR="9525" marT="9525" marB="0" anchor="ctr"/>
                </a:tc>
                <a:tc hMerge="1">
                  <a:txBody>
                    <a:bodyPr/>
                    <a:lstStyle/>
                    <a:p>
                      <a:pPr algn="l" fontAlgn="ctr"/>
                      <a:endParaRPr lang="ja-JP" altLang="en-US" sz="1000" b="0" i="0" u="none" strike="noStrike" dirty="0">
                        <a:solidFill>
                          <a:srgbClr val="000000"/>
                        </a:solidFill>
                        <a:effectLst/>
                        <a:latin typeface="Cambria" panose="02040503050406030204" pitchFamily="18" charset="0"/>
                      </a:endParaRPr>
                    </a:p>
                  </a:txBody>
                  <a:tcPr marL="9525" marR="9525" marT="9525" marB="0" anchor="ctr"/>
                </a:tc>
              </a:tr>
            </a:tbl>
          </a:graphicData>
        </a:graphic>
      </p:graphicFrame>
      <p:pic>
        <p:nvPicPr>
          <p:cNvPr id="8" name="Picture 7" descr="cid:7B67230C-8A68-492D-9617-C873AEC2A1C7@cable.rcn.com"/>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9" name="スライド番号プレースホルダー 7"/>
          <p:cNvSpPr txBox="1">
            <a:spLocks/>
          </p:cNvSpPr>
          <p:nvPr/>
        </p:nvSpPr>
        <p:spPr>
          <a:xfrm>
            <a:off x="6924173" y="6408752"/>
            <a:ext cx="202875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5FCFD0B-D5D4-47AF-AAB5-BCCB8BFD0E57}" type="slidenum">
              <a:rPr lang="ja-JP" altLang="en-US" sz="1300" smtClean="0">
                <a:solidFill>
                  <a:schemeClr val="bg1"/>
                </a:solidFill>
                <a:latin typeface="Arial" panose="020B0604020202020204" pitchFamily="34" charset="0"/>
                <a:cs typeface="Arial" panose="020B0604020202020204" pitchFamily="34" charset="0"/>
              </a:rPr>
              <a:t>18</a:t>
            </a:fld>
            <a:endParaRPr lang="ja-JP" altLang="en-US" sz="1300" dirty="0">
              <a:solidFill>
                <a:schemeClr val="bg1"/>
              </a:solidFill>
              <a:latin typeface="Arial" panose="020B0604020202020204" pitchFamily="34" charset="0"/>
              <a:cs typeface="Arial" panose="020B0604020202020204" pitchFamily="34" charset="0"/>
            </a:endParaRPr>
          </a:p>
        </p:txBody>
      </p:sp>
      <p:sp>
        <p:nvSpPr>
          <p:cNvPr id="10" name="Text Box 3"/>
          <p:cNvSpPr txBox="1">
            <a:spLocks noChangeArrowheads="1"/>
          </p:cNvSpPr>
          <p:nvPr/>
        </p:nvSpPr>
        <p:spPr bwMode="auto">
          <a:xfrm>
            <a:off x="130277" y="1678675"/>
            <a:ext cx="2995265" cy="4049237"/>
          </a:xfrm>
          <a:prstGeom prst="rect">
            <a:avLst/>
          </a:prstGeom>
          <a:noFill/>
          <a:ln w="25400" algn="ctr">
            <a:noFill/>
            <a:miter lim="800000"/>
            <a:headEnd/>
            <a:tailEnd/>
          </a:ln>
        </p:spPr>
        <p:txBody>
          <a:bodyPr/>
          <a:lstStyle/>
          <a:p>
            <a:pPr marL="342900" indent="-342900" eaLnBrk="0" hangingPunct="0">
              <a:buFont typeface="Wingdings" pitchFamily="2" charset="2"/>
              <a:buChar char="q"/>
            </a:pPr>
            <a:r>
              <a:rPr lang="en-US" altLang="ja-JP" sz="1400" dirty="0" smtClean="0">
                <a:solidFill>
                  <a:schemeClr val="bg1"/>
                </a:solidFill>
                <a:latin typeface="Arial" panose="020B0604020202020204" pitchFamily="34" charset="0"/>
                <a:cs typeface="Arial" panose="020B0604020202020204" pitchFamily="34" charset="0"/>
              </a:rPr>
              <a:t>Over time, personal accounts systems should move toward a “prudent man” investment rule.</a:t>
            </a:r>
          </a:p>
          <a:p>
            <a:pPr marL="342900" indent="-342900" eaLnBrk="0" hangingPunct="0">
              <a:buFont typeface="Wingdings" pitchFamily="2" charset="2"/>
              <a:buChar char="q"/>
            </a:pPr>
            <a:endParaRPr lang="en-US" altLang="ja-JP" sz="1400" i="0" u="none" dirty="0">
              <a:solidFill>
                <a:schemeClr val="bg1"/>
              </a:solidFill>
              <a:latin typeface="Arial" panose="020B0604020202020204" pitchFamily="34" charset="0"/>
              <a:cs typeface="Arial" panose="020B0604020202020204" pitchFamily="34" charset="0"/>
            </a:endParaRPr>
          </a:p>
          <a:p>
            <a:pPr marL="342900" indent="-342900" eaLnBrk="0" hangingPunct="0">
              <a:buFont typeface="Wingdings" pitchFamily="2" charset="2"/>
              <a:buChar char="q"/>
            </a:pPr>
            <a:r>
              <a:rPr lang="en-US" altLang="ja-JP" sz="1400" spc="-50" dirty="0" smtClean="0">
                <a:solidFill>
                  <a:schemeClr val="bg1"/>
                </a:solidFill>
                <a:latin typeface="Arial" panose="020B0604020202020204" pitchFamily="34" charset="0"/>
                <a:cs typeface="Arial" panose="020B0604020202020204" pitchFamily="34" charset="0"/>
              </a:rPr>
              <a:t>Asset allocation rules that overload portfolios with government debt or restrict foreign investment undermine</a:t>
            </a:r>
            <a:br>
              <a:rPr lang="en-US" altLang="ja-JP" sz="1400" spc="-50" dirty="0" smtClean="0">
                <a:solidFill>
                  <a:schemeClr val="bg1"/>
                </a:solidFill>
                <a:latin typeface="Arial" panose="020B0604020202020204" pitchFamily="34" charset="0"/>
                <a:cs typeface="Arial" panose="020B0604020202020204" pitchFamily="34" charset="0"/>
              </a:rPr>
            </a:br>
            <a:r>
              <a:rPr lang="en-US" altLang="ja-JP" sz="1400" spc="-50" dirty="0" smtClean="0">
                <a:solidFill>
                  <a:schemeClr val="bg1"/>
                </a:solidFill>
                <a:latin typeface="Arial" panose="020B0604020202020204" pitchFamily="34" charset="0"/>
                <a:cs typeface="Arial" panose="020B0604020202020204" pitchFamily="34" charset="0"/>
              </a:rPr>
              <a:t>the fundamental purpose of any pension system, which is obtaining the highest risk-adjusted return for participants.</a:t>
            </a:r>
          </a:p>
          <a:p>
            <a:pPr marL="342900" indent="-342900" eaLnBrk="0" hangingPunct="0">
              <a:buFont typeface="Wingdings" pitchFamily="2" charset="2"/>
              <a:buChar char="q"/>
            </a:pPr>
            <a:endParaRPr lang="en-US" altLang="ja-JP" sz="1400" i="0" u="none" dirty="0">
              <a:solidFill>
                <a:schemeClr val="bg1"/>
              </a:solidFill>
              <a:latin typeface="Arial" panose="020B0604020202020204" pitchFamily="34" charset="0"/>
              <a:cs typeface="Arial" panose="020B0604020202020204" pitchFamily="34" charset="0"/>
            </a:endParaRPr>
          </a:p>
          <a:p>
            <a:pPr marL="342900" indent="-342900" eaLnBrk="0" hangingPunct="0">
              <a:buFont typeface="Wingdings" pitchFamily="2" charset="2"/>
              <a:buChar char="q"/>
            </a:pPr>
            <a:r>
              <a:rPr lang="en-US" altLang="ja-JP" sz="1400" dirty="0" smtClean="0">
                <a:solidFill>
                  <a:schemeClr val="bg1"/>
                </a:solidFill>
                <a:latin typeface="Arial" panose="020B0604020202020204" pitchFamily="34" charset="0"/>
                <a:cs typeface="Arial" panose="020B0604020202020204" pitchFamily="34" charset="0"/>
              </a:rPr>
              <a:t>As emerging markets age, global diversification of portfolios will become even more important.</a:t>
            </a:r>
            <a:endParaRPr lang="en-US" altLang="ja-JP" sz="1400" i="0" u="none" dirty="0" smtClean="0">
              <a:solidFill>
                <a:schemeClr val="bg1"/>
              </a:solidFill>
              <a:latin typeface="Arial" panose="020B0604020202020204" pitchFamily="34" charset="0"/>
              <a:cs typeface="Arial" panose="020B0604020202020204" pitchFamily="34" charset="0"/>
            </a:endParaRPr>
          </a:p>
          <a:p>
            <a:pPr marL="342900" indent="-342900" eaLnBrk="0" hangingPunct="0">
              <a:buFont typeface="Wingdings" pitchFamily="2" charset="2"/>
              <a:buChar char="q"/>
            </a:pPr>
            <a:endParaRPr lang="en-US" altLang="ja-JP" sz="1400" i="0" u="none"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130277" y="349942"/>
            <a:ext cx="2316040" cy="646331"/>
          </a:xfrm>
          <a:prstGeom prst="rect">
            <a:avLst/>
          </a:prstGeom>
          <a:solidFill>
            <a:srgbClr val="C00000"/>
          </a:solidFill>
        </p:spPr>
        <p:txBody>
          <a:bodyPr wrap="square" rtlCol="0">
            <a:spAutoFit/>
          </a:bodyPr>
          <a:lstStyle/>
          <a:p>
            <a:pPr algn="ctr"/>
            <a:r>
              <a:rPr lang="en-US" b="1" dirty="0" smtClean="0"/>
              <a:t>Portfolio Restrictions</a:t>
            </a:r>
            <a:endParaRPr lang="en-US" b="1" dirty="0"/>
          </a:p>
        </p:txBody>
      </p:sp>
    </p:spTree>
    <p:extLst>
      <p:ext uri="{BB962C8B-B14F-4D97-AF65-F5344CB8AC3E}">
        <p14:creationId xmlns:p14="http://schemas.microsoft.com/office/powerpoint/2010/main" val="3277160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id:7B67230C-8A68-492D-9617-C873AEC2A1C7@cable.rcn.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6" name="Text Box 7"/>
          <p:cNvSpPr txBox="1">
            <a:spLocks noChangeArrowheads="1"/>
          </p:cNvSpPr>
          <p:nvPr/>
        </p:nvSpPr>
        <p:spPr bwMode="auto">
          <a:xfrm>
            <a:off x="826838" y="2582061"/>
            <a:ext cx="7493696" cy="584775"/>
          </a:xfrm>
          <a:prstGeom prst="rect">
            <a:avLst/>
          </a:prstGeom>
          <a:noFill/>
          <a:ln w="25400" algn="ctr">
            <a:noFill/>
            <a:miter lim="800000"/>
            <a:headEnd/>
            <a:tailEnd/>
          </a:ln>
        </p:spPr>
        <p:txBody>
          <a:bodyPr wrap="square">
            <a:spAutoFit/>
          </a:bodyPr>
          <a:lstStyle/>
          <a:p>
            <a:pPr algn="ctr">
              <a:spcBef>
                <a:spcPct val="25000"/>
              </a:spcBef>
              <a:buFont typeface="Wingdings" pitchFamily="2" charset="2"/>
              <a:buNone/>
            </a:pPr>
            <a:r>
              <a:rPr lang="en-US" altLang="ja-JP" sz="3200" b="1" dirty="0" smtClean="0">
                <a:solidFill>
                  <a:schemeClr val="accent3">
                    <a:lumMod val="50000"/>
                  </a:schemeClr>
                </a:solidFill>
                <a:latin typeface="Cambria" panose="02040503050406030204" pitchFamily="18" charset="0"/>
              </a:rPr>
              <a:t>Conclusion</a:t>
            </a:r>
            <a:endParaRPr lang="en-US" altLang="ja-JP" sz="3200" b="1" dirty="0">
              <a:solidFill>
                <a:schemeClr val="accent3">
                  <a:lumMod val="50000"/>
                </a:schemeClr>
              </a:solidFill>
              <a:latin typeface="Cambria" panose="02040503050406030204" pitchFamily="18" charset="0"/>
            </a:endParaRPr>
          </a:p>
        </p:txBody>
      </p:sp>
      <p:sp>
        <p:nvSpPr>
          <p:cNvPr id="8" name="スライド番号プレースホルダー 7"/>
          <p:cNvSpPr>
            <a:spLocks noGrp="1"/>
          </p:cNvSpPr>
          <p:nvPr>
            <p:ph type="sldNum" sz="quarter" idx="12"/>
          </p:nvPr>
        </p:nvSpPr>
        <p:spPr>
          <a:xfrm>
            <a:off x="6924173" y="6408752"/>
            <a:ext cx="2028758" cy="365125"/>
          </a:xfrm>
        </p:spPr>
        <p:txBody>
          <a:bodyPr/>
          <a:lstStyle/>
          <a:p>
            <a:fld id="{D88C53D4-BD66-43EB-88CD-52A3573CF734}" type="slidenum">
              <a:rPr kumimoji="1" lang="ja-JP" altLang="en-US" sz="1300" smtClean="0">
                <a:solidFill>
                  <a:schemeClr val="tx1"/>
                </a:solidFill>
                <a:latin typeface="Arial" panose="020B0604020202020204" pitchFamily="34" charset="0"/>
                <a:cs typeface="Arial" panose="020B0604020202020204" pitchFamily="34" charset="0"/>
              </a:rPr>
              <a:t>19</a:t>
            </a:fld>
            <a:endParaRPr kumimoji="1" lang="ja-JP" altLang="en-US" sz="13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859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7" descr="cid:7B67230C-8A68-492D-9617-C873AEC2A1C7@cable.rcn.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graphicFrame>
        <p:nvGraphicFramePr>
          <p:cNvPr id="3" name="グラフ 2"/>
          <p:cNvGraphicFramePr>
            <a:graphicFrameLocks/>
          </p:cNvGraphicFramePr>
          <p:nvPr>
            <p:extLst>
              <p:ext uri="{D42A27DB-BD31-4B8C-83A1-F6EECF244321}">
                <p14:modId xmlns:p14="http://schemas.microsoft.com/office/powerpoint/2010/main" val="1983834505"/>
              </p:ext>
            </p:extLst>
          </p:nvPr>
        </p:nvGraphicFramePr>
        <p:xfrm>
          <a:off x="4589350" y="1612232"/>
          <a:ext cx="3929008" cy="451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グラフ 3"/>
          <p:cNvGraphicFramePr>
            <a:graphicFrameLocks/>
          </p:cNvGraphicFramePr>
          <p:nvPr>
            <p:extLst>
              <p:ext uri="{D42A27DB-BD31-4B8C-83A1-F6EECF244321}">
                <p14:modId xmlns:p14="http://schemas.microsoft.com/office/powerpoint/2010/main" val="1486736096"/>
              </p:ext>
            </p:extLst>
          </p:nvPr>
        </p:nvGraphicFramePr>
        <p:xfrm>
          <a:off x="726712" y="1612232"/>
          <a:ext cx="3852000" cy="4518000"/>
        </p:xfrm>
        <a:graphic>
          <a:graphicData uri="http://schemas.openxmlformats.org/drawingml/2006/chart">
            <c:chart xmlns:c="http://schemas.openxmlformats.org/drawingml/2006/chart" xmlns:r="http://schemas.openxmlformats.org/officeDocument/2006/relationships" r:id="rId6"/>
          </a:graphicData>
        </a:graphic>
      </p:graphicFrame>
      <p:sp>
        <p:nvSpPr>
          <p:cNvPr id="5" name="テキスト ボックス 6"/>
          <p:cNvSpPr txBox="1"/>
          <p:nvPr/>
        </p:nvSpPr>
        <p:spPr>
          <a:xfrm>
            <a:off x="705365" y="1299120"/>
            <a:ext cx="6877050" cy="3333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400" b="1" i="0" u="none" strike="noStrike" baseline="0" dirty="0" smtClean="0">
                <a:solidFill>
                  <a:schemeClr val="tx1"/>
                </a:solidFill>
                <a:latin typeface="Arial" panose="020B0604020202020204" pitchFamily="34" charset="0"/>
                <a:cs typeface="Arial" panose="020B0604020202020204" pitchFamily="34" charset="0"/>
              </a:rPr>
              <a:t>Elderly (Aged 65 &amp; Over), as a Percent of the Population in 2010 and 2050</a:t>
            </a:r>
            <a:endParaRPr kumimoji="1" lang="ja-JP" altLang="en-US" sz="1400" dirty="0">
              <a:solidFill>
                <a:schemeClr val="tx1"/>
              </a:solidFill>
              <a:latin typeface="Arial" panose="020B0604020202020204" pitchFamily="34" charset="0"/>
              <a:cs typeface="Arial" panose="020B0604020202020204" pitchFamily="34" charset="0"/>
            </a:endParaRPr>
          </a:p>
        </p:txBody>
      </p:sp>
      <p:sp>
        <p:nvSpPr>
          <p:cNvPr id="6" name="Text Box 7"/>
          <p:cNvSpPr txBox="1">
            <a:spLocks noChangeArrowheads="1"/>
          </p:cNvSpPr>
          <p:nvPr/>
        </p:nvSpPr>
        <p:spPr bwMode="auto">
          <a:xfrm>
            <a:off x="600501" y="321053"/>
            <a:ext cx="7867224" cy="769441"/>
          </a:xfrm>
          <a:prstGeom prst="rect">
            <a:avLst/>
          </a:prstGeom>
          <a:noFill/>
          <a:ln w="25400" algn="ctr">
            <a:noFill/>
            <a:miter lim="800000"/>
            <a:headEnd/>
            <a:tailEnd/>
          </a:ln>
        </p:spPr>
        <p:txBody>
          <a:bodyPr wrap="square">
            <a:spAutoFit/>
          </a:bodyPr>
          <a:lstStyle/>
          <a:p>
            <a:pPr>
              <a:spcBef>
                <a:spcPct val="25000"/>
              </a:spcBef>
              <a:buFont typeface="Wingdings" pitchFamily="2" charset="2"/>
              <a:buNone/>
            </a:pPr>
            <a:r>
              <a:rPr lang="en-US" sz="2200" b="1" i="0" u="none" dirty="0" smtClean="0">
                <a:solidFill>
                  <a:srgbClr val="295F71"/>
                </a:solidFill>
                <a:latin typeface="Verdana" pitchFamily="34" charset="0"/>
              </a:rPr>
              <a:t>The world stands on the threshold of a stunning demographic transformation called global aging.</a:t>
            </a:r>
            <a:endParaRPr lang="en-US" sz="2200" b="1" i="0" u="none" dirty="0">
              <a:solidFill>
                <a:srgbClr val="295F71"/>
              </a:solidFill>
              <a:latin typeface="Verdana" pitchFamily="34" charset="0"/>
            </a:endParaRPr>
          </a:p>
        </p:txBody>
      </p:sp>
      <p:sp>
        <p:nvSpPr>
          <p:cNvPr id="7" name="テキスト ボックス 6"/>
          <p:cNvSpPr txBox="1"/>
          <p:nvPr/>
        </p:nvSpPr>
        <p:spPr>
          <a:xfrm>
            <a:off x="2009776" y="6244389"/>
            <a:ext cx="6457949" cy="261610"/>
          </a:xfrm>
          <a:prstGeom prst="rect">
            <a:avLst/>
          </a:prstGeom>
          <a:noFill/>
        </p:spPr>
        <p:txBody>
          <a:bodyPr wrap="square" rtlCol="0">
            <a:spAutoFit/>
          </a:bodyPr>
          <a:lstStyle/>
          <a:p>
            <a:pPr algn="r"/>
            <a:r>
              <a:rPr kumimoji="1" lang="en-US" altLang="ja-JP" sz="1050" dirty="0" smtClean="0">
                <a:latin typeface="Arial" panose="020B0604020202020204" pitchFamily="34" charset="0"/>
                <a:cs typeface="Arial" panose="020B0604020202020204" pitchFamily="34" charset="0"/>
              </a:rPr>
              <a:t>Source: </a:t>
            </a:r>
            <a:r>
              <a:rPr lang="en-US" altLang="ja-JP" sz="1050" i="1" dirty="0" smtClean="0">
                <a:latin typeface="Arial" panose="020B0604020202020204" pitchFamily="34" charset="0"/>
                <a:cs typeface="Arial" panose="020B0604020202020204" pitchFamily="34" charset="0"/>
              </a:rPr>
              <a:t>World </a:t>
            </a:r>
            <a:r>
              <a:rPr lang="en-US" altLang="ja-JP" sz="1050" i="1" dirty="0">
                <a:latin typeface="Arial" panose="020B0604020202020204" pitchFamily="34" charset="0"/>
                <a:cs typeface="Arial" panose="020B0604020202020204" pitchFamily="34" charset="0"/>
              </a:rPr>
              <a:t>Population Prospects: The 2012 Revision</a:t>
            </a:r>
            <a:r>
              <a:rPr lang="en-US" altLang="ja-JP" sz="1050" dirty="0">
                <a:latin typeface="Arial" panose="020B0604020202020204" pitchFamily="34" charset="0"/>
                <a:cs typeface="Arial" panose="020B0604020202020204" pitchFamily="34" charset="0"/>
              </a:rPr>
              <a:t> </a:t>
            </a:r>
            <a:r>
              <a:rPr lang="en-US" altLang="ja-JP" sz="1050" dirty="0" smtClean="0">
                <a:latin typeface="Arial" panose="020B0604020202020204" pitchFamily="34" charset="0"/>
                <a:cs typeface="Arial" panose="020B0604020202020204" pitchFamily="34" charset="0"/>
              </a:rPr>
              <a:t>(UN </a:t>
            </a:r>
            <a:r>
              <a:rPr lang="en-US" altLang="ja-JP" sz="1050" dirty="0">
                <a:latin typeface="Arial" panose="020B0604020202020204" pitchFamily="34" charset="0"/>
                <a:cs typeface="Arial" panose="020B0604020202020204" pitchFamily="34" charset="0"/>
              </a:rPr>
              <a:t>Population Division, </a:t>
            </a:r>
            <a:r>
              <a:rPr lang="en-US" altLang="ja-JP" sz="1050" dirty="0" smtClean="0">
                <a:latin typeface="Arial" panose="020B0604020202020204" pitchFamily="34" charset="0"/>
                <a:cs typeface="Arial" panose="020B0604020202020204" pitchFamily="34" charset="0"/>
              </a:rPr>
              <a:t>2013)</a:t>
            </a:r>
            <a:endParaRPr kumimoji="1" lang="ja-JP" altLang="en-US" sz="1050" dirty="0">
              <a:latin typeface="Arial" panose="020B0604020202020204" pitchFamily="34" charset="0"/>
              <a:cs typeface="Arial" panose="020B0604020202020204" pitchFamily="34" charset="0"/>
            </a:endParaRPr>
          </a:p>
        </p:txBody>
      </p:sp>
      <p:sp>
        <p:nvSpPr>
          <p:cNvPr id="8" name="スライド番号プレースホルダー 7"/>
          <p:cNvSpPr>
            <a:spLocks noGrp="1"/>
          </p:cNvSpPr>
          <p:nvPr>
            <p:ph type="sldNum" sz="quarter" idx="12"/>
          </p:nvPr>
        </p:nvSpPr>
        <p:spPr>
          <a:xfrm>
            <a:off x="6924173" y="6408752"/>
            <a:ext cx="2028758" cy="365125"/>
          </a:xfrm>
        </p:spPr>
        <p:txBody>
          <a:bodyPr/>
          <a:lstStyle/>
          <a:p>
            <a:fld id="{D88C53D4-BD66-43EB-88CD-52A3573CF734}" type="slidenum">
              <a:rPr kumimoji="1" lang="ja-JP" altLang="en-US" sz="1300" smtClean="0">
                <a:solidFill>
                  <a:schemeClr val="tx1"/>
                </a:solidFill>
                <a:latin typeface="Arial" panose="020B0604020202020204" pitchFamily="34" charset="0"/>
                <a:cs typeface="Arial" panose="020B0604020202020204" pitchFamily="34" charset="0"/>
              </a:rPr>
              <a:t>2</a:t>
            </a:fld>
            <a:endParaRPr kumimoji="1" lang="ja-JP" altLang="en-US" sz="13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837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7"/>
          <p:cNvSpPr txBox="1">
            <a:spLocks/>
          </p:cNvSpPr>
          <p:nvPr/>
        </p:nvSpPr>
        <p:spPr>
          <a:xfrm>
            <a:off x="6924173" y="6408752"/>
            <a:ext cx="202875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8977A5A-FA79-49B1-AF35-84869A229A56}" type="slidenum">
              <a:rPr lang="ja-JP" altLang="en-US" sz="1300" smtClean="0">
                <a:solidFill>
                  <a:schemeClr val="bg1"/>
                </a:solidFill>
                <a:latin typeface="Arial" panose="020B0604020202020204" pitchFamily="34" charset="0"/>
                <a:cs typeface="Arial" panose="020B0604020202020204" pitchFamily="34" charset="0"/>
              </a:rPr>
              <a:t>20</a:t>
            </a:fld>
            <a:endParaRPr lang="ja-JP" altLang="en-US" sz="1300" dirty="0">
              <a:solidFill>
                <a:schemeClr val="bg1"/>
              </a:solidFill>
              <a:latin typeface="Arial" panose="020B0604020202020204" pitchFamily="34" charset="0"/>
              <a:cs typeface="Arial" panose="020B0604020202020204" pitchFamily="34" charset="0"/>
            </a:endParaRPr>
          </a:p>
        </p:txBody>
      </p:sp>
      <p:sp>
        <p:nvSpPr>
          <p:cNvPr id="8" name="TextBox 8"/>
          <p:cNvSpPr txBox="1"/>
          <p:nvPr/>
        </p:nvSpPr>
        <p:spPr>
          <a:xfrm>
            <a:off x="1871091" y="105255"/>
            <a:ext cx="5053082" cy="400110"/>
          </a:xfrm>
          <a:prstGeom prst="rect">
            <a:avLst/>
          </a:prstGeom>
          <a:noFill/>
        </p:spPr>
        <p:txBody>
          <a:bodyPr wrap="square" lIns="274320" rtlCol="0">
            <a:spAutoFit/>
          </a:bodyPr>
          <a:lstStyle/>
          <a:p>
            <a:pPr algn="ctr"/>
            <a:r>
              <a:rPr lang="en-US" sz="2000" b="1" spc="-100" dirty="0" smtClean="0">
                <a:solidFill>
                  <a:schemeClr val="accent3">
                    <a:lumMod val="50000"/>
                  </a:schemeClr>
                </a:solidFill>
                <a:latin typeface="Verdana" pitchFamily="34" charset="0"/>
              </a:rPr>
              <a:t>Main Conclusions of the Report</a:t>
            </a:r>
            <a:endParaRPr lang="en-US" sz="2000" b="1" spc="-100" dirty="0">
              <a:solidFill>
                <a:schemeClr val="accent3">
                  <a:lumMod val="50000"/>
                </a:schemeClr>
              </a:solidFill>
              <a:latin typeface="Verdana" pitchFamily="34" charset="0"/>
            </a:endParaRPr>
          </a:p>
        </p:txBody>
      </p:sp>
      <p:sp>
        <p:nvSpPr>
          <p:cNvPr id="14" name="Text Box 3"/>
          <p:cNvSpPr txBox="1">
            <a:spLocks noChangeArrowheads="1"/>
          </p:cNvSpPr>
          <p:nvPr/>
        </p:nvSpPr>
        <p:spPr bwMode="auto">
          <a:xfrm>
            <a:off x="0" y="644079"/>
            <a:ext cx="4217437" cy="5988608"/>
          </a:xfrm>
          <a:prstGeom prst="rect">
            <a:avLst/>
          </a:prstGeom>
          <a:noFill/>
          <a:ln w="25400" algn="ctr">
            <a:noFill/>
            <a:miter lim="800000"/>
            <a:headEnd/>
            <a:tailEnd/>
          </a:ln>
        </p:spPr>
        <p:txBody>
          <a:bodyPr/>
          <a:lstStyle/>
          <a:p>
            <a:pPr marL="342900" indent="-342900" eaLnBrk="0" hangingPunct="0">
              <a:spcAft>
                <a:spcPts val="1200"/>
              </a:spcAft>
              <a:buFont typeface="Wingdings" pitchFamily="2" charset="2"/>
              <a:buChar char="q"/>
            </a:pPr>
            <a:r>
              <a:rPr lang="en-US" altLang="ja-JP" sz="1400" spc="-70" dirty="0" smtClean="0">
                <a:solidFill>
                  <a:schemeClr val="bg1"/>
                </a:solidFill>
                <a:latin typeface="Arial" panose="020B0604020202020204" pitchFamily="34" charset="0"/>
                <a:cs typeface="Arial" panose="020B0604020202020204" pitchFamily="34" charset="0"/>
              </a:rPr>
              <a:t>Funded pension systems have potentially important advantages over PAYGO systems in aging emerging markets.  At the micro level, they will enjoy a widening rate of return advantage over PAYGO systems.  At the macro level, they can foster the development of capital markets and, depending on how they are structured and financed, may help to take pressure off government budgets  and maintain adequate rates of savings and investment.</a:t>
            </a:r>
          </a:p>
          <a:p>
            <a:pPr marL="342900" indent="-342900" eaLnBrk="0" hangingPunct="0">
              <a:spcAft>
                <a:spcPts val="1200"/>
              </a:spcAft>
              <a:buFont typeface="Wingdings" pitchFamily="2" charset="2"/>
              <a:buChar char="q"/>
            </a:pPr>
            <a:r>
              <a:rPr lang="en-US" altLang="ja-JP" sz="1400" dirty="0" smtClean="0">
                <a:solidFill>
                  <a:schemeClr val="bg1"/>
                </a:solidFill>
                <a:latin typeface="Arial" panose="020B0604020202020204" pitchFamily="34" charset="0"/>
                <a:cs typeface="Arial" panose="020B0604020202020204" pitchFamily="34" charset="0"/>
              </a:rPr>
              <a:t>Funded pension systems must be well designed to realize their potential benefits.  Inadequate contribution rates, high administrative fees, overly restrictive portfolio allocation rules, or the failure to annuitize account balances can all undermine the adequacy of funded pension systems.</a:t>
            </a:r>
          </a:p>
          <a:p>
            <a:pPr marL="342900" indent="-342900" eaLnBrk="0" hangingPunct="0">
              <a:spcAft>
                <a:spcPts val="1200"/>
              </a:spcAft>
              <a:buFont typeface="Wingdings" pitchFamily="2" charset="2"/>
              <a:buChar char="q"/>
            </a:pPr>
            <a:r>
              <a:rPr lang="en-US" altLang="ja-JP" sz="1400" spc="-50" dirty="0" smtClean="0">
                <a:solidFill>
                  <a:schemeClr val="bg1"/>
                </a:solidFill>
                <a:latin typeface="Arial" panose="020B0604020202020204" pitchFamily="34" charset="0"/>
                <a:cs typeface="Arial" panose="020B0604020202020204" pitchFamily="34" charset="0"/>
              </a:rPr>
              <a:t>Yet as the “second generation” reforms of Latin America’s personal accounts system demonstrate, it is possible to improve the equity and efficiency of the personal accounts model without sacrificing its underlying economic advantages.   </a:t>
            </a:r>
          </a:p>
          <a:p>
            <a:pPr marL="342900" indent="-342900" eaLnBrk="0" hangingPunct="0">
              <a:spcAft>
                <a:spcPts val="1200"/>
              </a:spcAft>
              <a:buFont typeface="Wingdings" pitchFamily="2" charset="2"/>
              <a:buChar char="q"/>
            </a:pPr>
            <a:r>
              <a:rPr lang="en-US" altLang="ja-JP" sz="1400" spc="-40" dirty="0" smtClean="0">
                <a:solidFill>
                  <a:schemeClr val="bg1"/>
                </a:solidFill>
                <a:latin typeface="Arial" panose="020B0604020202020204" pitchFamily="34" charset="0"/>
                <a:cs typeface="Arial" panose="020B0604020202020204" pitchFamily="34" charset="0"/>
              </a:rPr>
              <a:t>Meanwhile, PAYGO pension systems face an unavoidable trade-off between adequacy and sustainability that has no satisfactory remedy.</a:t>
            </a:r>
            <a:endParaRPr lang="en-US" altLang="ja-JP" sz="1400" spc="-40" dirty="0">
              <a:solidFill>
                <a:schemeClr val="bg1"/>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4217437" y="644079"/>
            <a:ext cx="4236098" cy="3489382"/>
          </a:xfrm>
          <a:prstGeom prst="rect">
            <a:avLst/>
          </a:prstGeom>
          <a:noFill/>
          <a:ln w="25400" algn="ctr">
            <a:noFill/>
            <a:miter lim="800000"/>
            <a:headEnd/>
            <a:tailEnd/>
          </a:ln>
        </p:spPr>
        <p:txBody>
          <a:bodyPr/>
          <a:lstStyle/>
          <a:p>
            <a:pPr marL="342900" indent="-342900" eaLnBrk="0" hangingPunct="0">
              <a:spcAft>
                <a:spcPts val="1200"/>
              </a:spcAft>
              <a:buFont typeface="Wingdings" pitchFamily="2" charset="2"/>
              <a:buChar char="q"/>
            </a:pPr>
            <a:r>
              <a:rPr lang="en-US" altLang="ja-JP" sz="1400" spc="-20" dirty="0" smtClean="0">
                <a:solidFill>
                  <a:schemeClr val="bg1"/>
                </a:solidFill>
                <a:latin typeface="Arial" panose="020B0604020202020204" pitchFamily="34" charset="0"/>
                <a:cs typeface="Arial" panose="020B0604020202020204" pitchFamily="34" charset="0"/>
              </a:rPr>
              <a:t>Although funded pension systems are an essential part of any overall strategy to confront the aging challenge, they alone cannot be the whole strategy.  Every emerging market also needs to put in place a robust floor of old-age poverty protection, or social pension.</a:t>
            </a:r>
          </a:p>
          <a:p>
            <a:pPr marL="342900" indent="-342900" eaLnBrk="0" hangingPunct="0">
              <a:spcAft>
                <a:spcPts val="1200"/>
              </a:spcAft>
              <a:buFont typeface="Wingdings" pitchFamily="2" charset="2"/>
              <a:buChar char="q"/>
            </a:pPr>
            <a:r>
              <a:rPr lang="en-US" altLang="ja-JP" sz="1400" spc="-30" dirty="0" smtClean="0">
                <a:solidFill>
                  <a:schemeClr val="bg1"/>
                </a:solidFill>
                <a:latin typeface="Arial" panose="020B0604020202020204" pitchFamily="34" charset="0"/>
                <a:cs typeface="Arial" panose="020B0604020202020204" pitchFamily="34" charset="0"/>
              </a:rPr>
              <a:t>The aging and development challenges facing today’s emerging markets are inextricably linked. In the end, genuine retirement security can only </a:t>
            </a:r>
            <a:r>
              <a:rPr lang="en-US" altLang="ja-JP" sz="1400" dirty="0" smtClean="0">
                <a:solidFill>
                  <a:schemeClr val="bg1"/>
                </a:solidFill>
                <a:latin typeface="Arial" panose="020B0604020202020204" pitchFamily="34" charset="0"/>
                <a:cs typeface="Arial" panose="020B0604020202020204" pitchFamily="34" charset="0"/>
              </a:rPr>
              <a:t>be achieved if countries succeed in expanding </a:t>
            </a:r>
            <a:r>
              <a:rPr lang="en-US" altLang="ja-JP" sz="1400" spc="-20" dirty="0" smtClean="0">
                <a:solidFill>
                  <a:schemeClr val="bg1"/>
                </a:solidFill>
                <a:latin typeface="Arial" panose="020B0604020202020204" pitchFamily="34" charset="0"/>
                <a:cs typeface="Arial" panose="020B0604020202020204" pitchFamily="34" charset="0"/>
              </a:rPr>
              <a:t>the reach of their contributory pension systems. This in turn will require broader economic and social reforms that reduce inequality and increase the size of the formal sector.  </a:t>
            </a:r>
          </a:p>
        </p:txBody>
      </p:sp>
      <p:sp>
        <p:nvSpPr>
          <p:cNvPr id="2" name="TextBox 1"/>
          <p:cNvSpPr txBox="1"/>
          <p:nvPr/>
        </p:nvSpPr>
        <p:spPr>
          <a:xfrm>
            <a:off x="4710252" y="4032725"/>
            <a:ext cx="3610947" cy="2446824"/>
          </a:xfrm>
          <a:prstGeom prst="rect">
            <a:avLst/>
          </a:prstGeom>
          <a:noFill/>
          <a:ln>
            <a:solidFill>
              <a:schemeClr val="accent1"/>
            </a:solidFill>
          </a:ln>
        </p:spPr>
        <p:txBody>
          <a:bodyPr wrap="square" rtlCol="0">
            <a:spAutoFit/>
          </a:bodyPr>
          <a:lstStyle/>
          <a:p>
            <a:pPr algn="ctr">
              <a:spcBef>
                <a:spcPct val="25000"/>
              </a:spcBef>
              <a:buFont typeface="Wingdings" pitchFamily="2" charset="2"/>
              <a:buNone/>
            </a:pPr>
            <a:endParaRPr lang="en-US" altLang="ja-JP" sz="2000" b="1" dirty="0" smtClean="0">
              <a:solidFill>
                <a:schemeClr val="accent3">
                  <a:lumMod val="50000"/>
                </a:schemeClr>
              </a:solidFill>
              <a:latin typeface="Cambria" panose="02040503050406030204" pitchFamily="18" charset="0"/>
            </a:endParaRPr>
          </a:p>
          <a:p>
            <a:pPr algn="ctr">
              <a:spcBef>
                <a:spcPct val="25000"/>
              </a:spcBef>
              <a:buFont typeface="Wingdings" pitchFamily="2" charset="2"/>
              <a:buNone/>
            </a:pPr>
            <a:r>
              <a:rPr lang="en-US" altLang="ja-JP" sz="2000" b="1" dirty="0" smtClean="0">
                <a:solidFill>
                  <a:schemeClr val="accent3">
                    <a:lumMod val="50000"/>
                  </a:schemeClr>
                </a:solidFill>
                <a:latin typeface="Cambria" panose="02040503050406030204" pitchFamily="18" charset="0"/>
              </a:rPr>
              <a:t>GLOBAL </a:t>
            </a:r>
            <a:r>
              <a:rPr lang="en-US" altLang="ja-JP" sz="2000" b="1" dirty="0">
                <a:solidFill>
                  <a:schemeClr val="accent3">
                    <a:lumMod val="50000"/>
                  </a:schemeClr>
                </a:solidFill>
                <a:latin typeface="Cambria" panose="02040503050406030204" pitchFamily="18" charset="0"/>
              </a:rPr>
              <a:t>AGING INSTITUTE</a:t>
            </a:r>
          </a:p>
          <a:p>
            <a:pPr algn="ctr">
              <a:spcBef>
                <a:spcPct val="25000"/>
              </a:spcBef>
              <a:buFont typeface="Wingdings" pitchFamily="2" charset="2"/>
              <a:buNone/>
            </a:pPr>
            <a:endParaRPr lang="en-US" altLang="ja-JP" b="1" dirty="0">
              <a:solidFill>
                <a:schemeClr val="accent3">
                  <a:lumMod val="50000"/>
                </a:schemeClr>
              </a:solidFill>
              <a:latin typeface="Cambria" panose="02040503050406030204" pitchFamily="18" charset="0"/>
            </a:endParaRPr>
          </a:p>
          <a:p>
            <a:pPr algn="ctr">
              <a:spcBef>
                <a:spcPct val="25000"/>
              </a:spcBef>
              <a:buFont typeface="Wingdings" pitchFamily="2" charset="2"/>
              <a:buNone/>
            </a:pPr>
            <a:r>
              <a:rPr lang="en-US" altLang="ja-JP" b="1" dirty="0">
                <a:solidFill>
                  <a:schemeClr val="accent3">
                    <a:lumMod val="50000"/>
                  </a:schemeClr>
                </a:solidFill>
                <a:latin typeface="Cambria" panose="02040503050406030204" pitchFamily="18" charset="0"/>
              </a:rPr>
              <a:t>www. </a:t>
            </a:r>
            <a:r>
              <a:rPr lang="en-US" altLang="ja-JP" b="1" dirty="0" smtClean="0">
                <a:solidFill>
                  <a:schemeClr val="accent3">
                    <a:lumMod val="50000"/>
                  </a:schemeClr>
                </a:solidFill>
                <a:latin typeface="Cambria" panose="02040503050406030204" pitchFamily="18" charset="0"/>
              </a:rPr>
              <a:t>GlobalAgingInstitute.org</a:t>
            </a:r>
          </a:p>
          <a:p>
            <a:pPr algn="ctr">
              <a:spcBef>
                <a:spcPct val="25000"/>
              </a:spcBef>
              <a:buFont typeface="Wingdings" pitchFamily="2" charset="2"/>
              <a:buNone/>
            </a:pPr>
            <a:endParaRPr lang="en-US" altLang="ja-JP" b="1" dirty="0">
              <a:solidFill>
                <a:schemeClr val="accent3">
                  <a:lumMod val="50000"/>
                </a:schemeClr>
              </a:solidFill>
              <a:latin typeface="Cambria" panose="02040503050406030204" pitchFamily="18" charset="0"/>
            </a:endParaRPr>
          </a:p>
          <a:p>
            <a:pPr algn="ctr">
              <a:spcBef>
                <a:spcPct val="25000"/>
              </a:spcBef>
              <a:buFont typeface="Wingdings" pitchFamily="2" charset="2"/>
              <a:buNone/>
            </a:pPr>
            <a:endParaRPr lang="en-US" altLang="ja-JP" b="1" dirty="0">
              <a:solidFill>
                <a:schemeClr val="accent3">
                  <a:lumMod val="50000"/>
                </a:schemeClr>
              </a:solidFill>
              <a:latin typeface="Cambria" panose="02040503050406030204" pitchFamily="18" charset="0"/>
            </a:endParaRPr>
          </a:p>
          <a:p>
            <a:endParaRPr lang="en-US" dirty="0">
              <a:solidFill>
                <a:srgbClr val="295F71"/>
              </a:solidFill>
            </a:endParaRPr>
          </a:p>
        </p:txBody>
      </p:sp>
      <p:pic>
        <p:nvPicPr>
          <p:cNvPr id="13" name="Picture 7" descr="cid:7B67230C-8A68-492D-9617-C873AEC2A1C7@cable.rcn.com"/>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709981" y="5760085"/>
            <a:ext cx="1611487" cy="354339"/>
          </a:xfrm>
          <a:prstGeom prst="rect">
            <a:avLst/>
          </a:prstGeom>
          <a:noFill/>
          <a:ln>
            <a:noFill/>
          </a:ln>
        </p:spPr>
      </p:pic>
    </p:spTree>
    <p:extLst>
      <p:ext uri="{BB962C8B-B14F-4D97-AF65-F5344CB8AC3E}">
        <p14:creationId xmlns:p14="http://schemas.microsoft.com/office/powerpoint/2010/main" val="3662491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7" descr="cid:7B67230C-8A68-492D-9617-C873AEC2A1C7@cable.rcn.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6" name="Text Box 7"/>
          <p:cNvSpPr txBox="1">
            <a:spLocks noChangeArrowheads="1"/>
          </p:cNvSpPr>
          <p:nvPr/>
        </p:nvSpPr>
        <p:spPr bwMode="auto">
          <a:xfrm>
            <a:off x="327546" y="553065"/>
            <a:ext cx="8475261" cy="854080"/>
          </a:xfrm>
          <a:prstGeom prst="rect">
            <a:avLst/>
          </a:prstGeom>
          <a:noFill/>
          <a:ln w="25400" algn="ctr">
            <a:noFill/>
            <a:miter lim="800000"/>
            <a:headEnd/>
            <a:tailEnd/>
          </a:ln>
        </p:spPr>
        <p:txBody>
          <a:bodyPr wrap="square">
            <a:spAutoFit/>
          </a:bodyPr>
          <a:lstStyle/>
          <a:p>
            <a:pPr>
              <a:spcBef>
                <a:spcPct val="25000"/>
              </a:spcBef>
              <a:buFont typeface="Wingdings" pitchFamily="2" charset="2"/>
              <a:buNone/>
            </a:pPr>
            <a:r>
              <a:rPr lang="en-US" sz="2200" b="1" dirty="0">
                <a:solidFill>
                  <a:srgbClr val="295F71"/>
                </a:solidFill>
                <a:latin typeface="Verdana" pitchFamily="34" charset="0"/>
              </a:rPr>
              <a:t>T</a:t>
            </a:r>
            <a:r>
              <a:rPr lang="en-US" sz="2200" b="1" dirty="0" smtClean="0">
                <a:solidFill>
                  <a:srgbClr val="295F71"/>
                </a:solidFill>
                <a:latin typeface="Verdana" pitchFamily="34" charset="0"/>
              </a:rPr>
              <a:t>wo forces behind the d</a:t>
            </a:r>
            <a:r>
              <a:rPr lang="en-US" sz="2200" b="1" i="0" u="none" dirty="0" smtClean="0">
                <a:solidFill>
                  <a:srgbClr val="295F71"/>
                </a:solidFill>
                <a:latin typeface="Verdana" pitchFamily="34" charset="0"/>
              </a:rPr>
              <a:t>emographic transformation:</a:t>
            </a:r>
          </a:p>
          <a:p>
            <a:pPr algn="ctr">
              <a:spcBef>
                <a:spcPct val="25000"/>
              </a:spcBef>
              <a:buFont typeface="Wingdings" pitchFamily="2" charset="2"/>
              <a:buNone/>
            </a:pPr>
            <a:r>
              <a:rPr lang="en-US" sz="2200" b="1" dirty="0" smtClean="0">
                <a:solidFill>
                  <a:srgbClr val="295F71"/>
                </a:solidFill>
                <a:latin typeface="Verdana" pitchFamily="34" charset="0"/>
              </a:rPr>
              <a:t>Falling fertility and rising life expectancy. </a:t>
            </a:r>
            <a:endParaRPr lang="en-US" sz="2200" b="1" i="0" u="none" dirty="0">
              <a:solidFill>
                <a:srgbClr val="295F71"/>
              </a:solidFill>
              <a:latin typeface="Verdana" pitchFamily="34" charset="0"/>
            </a:endParaRPr>
          </a:p>
        </p:txBody>
      </p:sp>
      <p:sp>
        <p:nvSpPr>
          <p:cNvPr id="8" name="スライド番号プレースホルダー 7"/>
          <p:cNvSpPr>
            <a:spLocks noGrp="1"/>
          </p:cNvSpPr>
          <p:nvPr>
            <p:ph type="sldNum" sz="quarter" idx="12"/>
          </p:nvPr>
        </p:nvSpPr>
        <p:spPr>
          <a:xfrm>
            <a:off x="6924173" y="6408752"/>
            <a:ext cx="2028758" cy="365125"/>
          </a:xfrm>
        </p:spPr>
        <p:txBody>
          <a:bodyPr/>
          <a:lstStyle/>
          <a:p>
            <a:fld id="{D88C53D4-BD66-43EB-88CD-52A3573CF734}" type="slidenum">
              <a:rPr kumimoji="1" lang="ja-JP" altLang="en-US" sz="1300" smtClean="0">
                <a:solidFill>
                  <a:schemeClr val="tx1"/>
                </a:solidFill>
                <a:latin typeface="Arial" panose="020B0604020202020204" pitchFamily="34" charset="0"/>
                <a:cs typeface="Arial" panose="020B0604020202020204" pitchFamily="34" charset="0"/>
              </a:rPr>
              <a:t>3</a:t>
            </a:fld>
            <a:endParaRPr kumimoji="1" lang="ja-JP" altLang="en-US" sz="1300" dirty="0">
              <a:solidFill>
                <a:schemeClr val="tx1"/>
              </a:solidFill>
              <a:latin typeface="Arial" panose="020B0604020202020204" pitchFamily="34" charset="0"/>
              <a:cs typeface="Arial" panose="020B0604020202020204"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51266606"/>
              </p:ext>
            </p:extLst>
          </p:nvPr>
        </p:nvGraphicFramePr>
        <p:xfrm>
          <a:off x="705365" y="1744585"/>
          <a:ext cx="7737866" cy="4018542"/>
        </p:xfrm>
        <a:graphic>
          <a:graphicData uri="http://schemas.openxmlformats.org/drawingml/2006/table">
            <a:tbl>
              <a:tblPr>
                <a:tableStyleId>{5C22544A-7EE6-4342-B048-85BDC9FD1C3A}</a:tableStyleId>
              </a:tblPr>
              <a:tblGrid>
                <a:gridCol w="1624262"/>
                <a:gridCol w="727911"/>
                <a:gridCol w="727911"/>
                <a:gridCol w="727911"/>
                <a:gridCol w="727911"/>
                <a:gridCol w="288756"/>
                <a:gridCol w="728301"/>
                <a:gridCol w="728301"/>
                <a:gridCol w="728301"/>
                <a:gridCol w="728301"/>
              </a:tblGrid>
              <a:tr h="529384">
                <a:tc gridSpan="10">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400" b="1" dirty="0" smtClean="0">
                          <a:solidFill>
                            <a:schemeClr val="tx1"/>
                          </a:solidFill>
                          <a:latin typeface="Arial" panose="020B0604020202020204" pitchFamily="34" charset="0"/>
                          <a:cs typeface="Arial" panose="020B0604020202020204" pitchFamily="34" charset="0"/>
                        </a:rPr>
                        <a:t>Total Fertility Rate and Life Expectancy at Birth, 1950-2015</a:t>
                      </a:r>
                    </a:p>
                  </a:txBody>
                  <a:tcPr marL="108000" marR="108000" marT="0" marB="0" anchor="ctr">
                    <a:lnB w="12700" cap="flat" cmpd="sng" algn="ctr">
                      <a:noFill/>
                      <a:prstDash val="solid"/>
                      <a:round/>
                      <a:headEnd type="none" w="med" len="med"/>
                      <a:tailEnd type="none" w="med" len="med"/>
                    </a:lnB>
                    <a:solidFill>
                      <a:schemeClr val="bg1"/>
                    </a:solidFill>
                  </a:tcPr>
                </a:tc>
                <a:tc hMerge="1">
                  <a:txBody>
                    <a:bodyPr/>
                    <a:lstStyle/>
                    <a:p>
                      <a:pPr algn="l" fontAlgn="ctr"/>
                      <a:endParaRPr lang="ja-JP" altLang="en-US" sz="1000" b="0" i="0" u="none" strike="noStrike">
                        <a:solidFill>
                          <a:srgbClr val="000000"/>
                        </a:solidFill>
                        <a:effectLst/>
                        <a:latin typeface="Arial" panose="020B0604020202020204" pitchFamily="34" charset="0"/>
                      </a:endParaRPr>
                    </a:p>
                  </a:txBody>
                  <a:tcPr marL="0" marR="0" marT="0" marB="0" anchor="ctr"/>
                </a:tc>
                <a:tc hMerge="1">
                  <a:txBody>
                    <a:bodyPr/>
                    <a:lstStyle/>
                    <a:p>
                      <a:pPr algn="l" fontAlgn="ctr"/>
                      <a:endParaRPr lang="ja-JP" altLang="en-US" sz="1000" b="0" i="0" u="none" strike="noStrike">
                        <a:solidFill>
                          <a:srgbClr val="000000"/>
                        </a:solidFill>
                        <a:effectLst/>
                        <a:latin typeface="Arial" panose="020B0604020202020204" pitchFamily="34" charset="0"/>
                      </a:endParaRPr>
                    </a:p>
                  </a:txBody>
                  <a:tcPr marL="0" marR="0" marT="0" marB="0" anchor="ctr"/>
                </a:tc>
                <a:tc hMerge="1">
                  <a:txBody>
                    <a:bodyPr/>
                    <a:lstStyle/>
                    <a:p>
                      <a:pPr algn="l" fontAlgn="ctr"/>
                      <a:endParaRPr lang="ja-JP" altLang="en-US" sz="1000" b="0" i="0" u="none" strike="noStrike">
                        <a:solidFill>
                          <a:srgbClr val="000000"/>
                        </a:solidFill>
                        <a:effectLst/>
                        <a:latin typeface="Arial" panose="020B0604020202020204" pitchFamily="34" charset="0"/>
                      </a:endParaRPr>
                    </a:p>
                  </a:txBody>
                  <a:tcPr marL="0" marR="0" marT="0" marB="0" anchor="ctr"/>
                </a:tc>
                <a:tc hMerge="1">
                  <a:txBody>
                    <a:bodyPr/>
                    <a:lstStyle/>
                    <a:p>
                      <a:pPr algn="l" fontAlgn="ctr"/>
                      <a:endParaRPr lang="ja-JP" altLang="en-US" sz="1000" b="0" i="0" u="none" strike="noStrike">
                        <a:solidFill>
                          <a:srgbClr val="000000"/>
                        </a:solidFill>
                        <a:effectLst/>
                        <a:latin typeface="Arial" panose="020B0604020202020204" pitchFamily="34" charset="0"/>
                      </a:endParaRPr>
                    </a:p>
                  </a:txBody>
                  <a:tcPr marL="0" marR="0" marT="0" marB="0" anchor="ctr"/>
                </a:tc>
                <a:tc hMerge="1">
                  <a:txBody>
                    <a:bodyPr/>
                    <a:lstStyle/>
                    <a:p>
                      <a:pPr algn="l" fontAlgn="ctr"/>
                      <a:endParaRPr lang="ja-JP" altLang="en-US" sz="1000" b="0" i="0" u="none" strike="noStrike">
                        <a:solidFill>
                          <a:srgbClr val="000000"/>
                        </a:solidFill>
                        <a:effectLst/>
                        <a:latin typeface="Arial" panose="020B0604020202020204" pitchFamily="34" charset="0"/>
                      </a:endParaRPr>
                    </a:p>
                  </a:txBody>
                  <a:tcPr marL="0" marR="0" marT="0" marB="0" anchor="ctr"/>
                </a:tc>
                <a:tc hMerge="1">
                  <a:txBody>
                    <a:bodyPr/>
                    <a:lstStyle/>
                    <a:p>
                      <a:pPr algn="l" fontAlgn="ctr"/>
                      <a:endParaRPr lang="ja-JP" altLang="en-US" sz="1000" b="0" i="0" u="none" strike="noStrike">
                        <a:solidFill>
                          <a:srgbClr val="000000"/>
                        </a:solidFill>
                        <a:effectLst/>
                        <a:latin typeface="Arial" panose="020B0604020202020204" pitchFamily="34" charset="0"/>
                      </a:endParaRPr>
                    </a:p>
                  </a:txBody>
                  <a:tcPr marL="0" marR="0" marT="0" marB="0" anchor="ctr"/>
                </a:tc>
                <a:tc hMerge="1">
                  <a:txBody>
                    <a:bodyPr/>
                    <a:lstStyle/>
                    <a:p>
                      <a:pPr algn="l" fontAlgn="ctr"/>
                      <a:endParaRPr lang="ja-JP" altLang="en-US" sz="1000" b="0" i="0" u="none" strike="noStrike">
                        <a:solidFill>
                          <a:srgbClr val="000000"/>
                        </a:solidFill>
                        <a:effectLst/>
                        <a:latin typeface="Arial" panose="020B0604020202020204" pitchFamily="34" charset="0"/>
                      </a:endParaRPr>
                    </a:p>
                  </a:txBody>
                  <a:tcPr marL="0" marR="0" marT="0" marB="0" anchor="ctr"/>
                </a:tc>
                <a:tc hMerge="1">
                  <a:txBody>
                    <a:bodyPr/>
                    <a:lstStyle/>
                    <a:p>
                      <a:pPr algn="l" fontAlgn="ctr"/>
                      <a:endParaRPr lang="ja-JP" altLang="en-US" sz="1000" b="0" i="0" u="none" strike="noStrike">
                        <a:solidFill>
                          <a:srgbClr val="000000"/>
                        </a:solidFill>
                        <a:effectLst/>
                        <a:latin typeface="Arial" panose="020B0604020202020204" pitchFamily="34" charset="0"/>
                      </a:endParaRPr>
                    </a:p>
                  </a:txBody>
                  <a:tcPr marL="0" marR="0" marT="0" marB="0" anchor="ctr"/>
                </a:tc>
                <a:tc hMerge="1">
                  <a:txBody>
                    <a:bodyPr/>
                    <a:lstStyle/>
                    <a:p>
                      <a:pPr algn="l" fontAlgn="ctr"/>
                      <a:endParaRPr lang="ja-JP" altLang="en-US" sz="1000" b="0" i="0" u="none" strike="noStrike">
                        <a:solidFill>
                          <a:srgbClr val="000000"/>
                        </a:solidFill>
                        <a:effectLst/>
                        <a:latin typeface="Arial" panose="020B0604020202020204" pitchFamily="34" charset="0"/>
                      </a:endParaRPr>
                    </a:p>
                  </a:txBody>
                  <a:tcPr marL="0" marR="0" marT="0" marB="0" anchor="ctr"/>
                </a:tc>
              </a:tr>
              <a:tr h="388018">
                <a:tc>
                  <a:txBody>
                    <a:bodyPr/>
                    <a:lstStyle/>
                    <a:p>
                      <a:pPr algn="l" fontAlgn="ctr"/>
                      <a:r>
                        <a:rPr lang="ja-JP" altLang="en-US" sz="1100" u="none" strike="noStrike" dirty="0">
                          <a:effectLst/>
                          <a:latin typeface="Arial" panose="020B0604020202020204" pitchFamily="34" charset="0"/>
                          <a:cs typeface="Arial" panose="020B0604020202020204" pitchFamily="34" charset="0"/>
                        </a:rPr>
                        <a:t>　</a:t>
                      </a:r>
                      <a:endParaRPr lang="ja-JP" altLang="en-US" sz="11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fontAlgn="ctr"/>
                      <a:r>
                        <a:rPr lang="en-US" sz="1300" b="1" u="none" strike="noStrike" dirty="0">
                          <a:effectLst/>
                          <a:latin typeface="Arial" panose="020B0604020202020204" pitchFamily="34" charset="0"/>
                          <a:cs typeface="Arial" panose="020B0604020202020204" pitchFamily="34" charset="0"/>
                        </a:rPr>
                        <a:t>Total Fertility Rate</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300" u="none" strike="noStrike">
                          <a:effectLst/>
                          <a:latin typeface="Arial" panose="020B0604020202020204" pitchFamily="34" charset="0"/>
                          <a:cs typeface="Arial" panose="020B0604020202020204" pitchFamily="34" charset="0"/>
                        </a:rPr>
                        <a:t>　</a:t>
                      </a:r>
                      <a:endParaRPr lang="ja-JP" altLang="en-US" sz="1300" b="0" i="0" u="none" strike="noStrike">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fontAlgn="ctr"/>
                      <a:r>
                        <a:rPr lang="en-US" sz="1300" b="1" u="none" strike="noStrike" dirty="0">
                          <a:effectLst/>
                          <a:latin typeface="Arial" panose="020B0604020202020204" pitchFamily="34" charset="0"/>
                          <a:cs typeface="Arial" panose="020B0604020202020204" pitchFamily="34" charset="0"/>
                        </a:rPr>
                        <a:t>Life Expectancy at Birth</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88018">
                <a:tc>
                  <a:txBody>
                    <a:bodyPr/>
                    <a:lstStyle/>
                    <a:p>
                      <a:pPr algn="l" fontAlgn="ctr"/>
                      <a:r>
                        <a:rPr lang="ja-JP" altLang="en-US" sz="1100" u="none" strike="noStrike" dirty="0">
                          <a:effectLst/>
                          <a:latin typeface="Arial" panose="020B0604020202020204" pitchFamily="34" charset="0"/>
                          <a:cs typeface="Arial" panose="020B0604020202020204" pitchFamily="34" charset="0"/>
                        </a:rPr>
                        <a:t>　</a:t>
                      </a:r>
                      <a:endParaRPr lang="ja-JP" altLang="en-US" sz="1100" b="1" i="0" u="none" strike="noStrike" dirty="0">
                        <a:solidFill>
                          <a:srgbClr val="FFFFFF"/>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solidFill>
                            <a:schemeClr val="bg1"/>
                          </a:solidFill>
                          <a:effectLst/>
                          <a:latin typeface="Arial" panose="020B0604020202020204" pitchFamily="34" charset="0"/>
                          <a:cs typeface="Arial" panose="020B0604020202020204" pitchFamily="34" charset="0"/>
                        </a:rPr>
                        <a:t>1950-55</a:t>
                      </a:r>
                      <a:endParaRPr lang="en-US" altLang="ja-JP" sz="1200" b="1" i="0" u="none" strike="noStrike" dirty="0">
                        <a:solidFill>
                          <a:schemeClr val="bg1"/>
                        </a:solidFill>
                        <a:effectLst/>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altLang="ja-JP" sz="1200" u="none" strike="noStrike" dirty="0">
                          <a:solidFill>
                            <a:schemeClr val="bg1"/>
                          </a:solidFill>
                          <a:effectLst/>
                          <a:latin typeface="Arial" panose="020B0604020202020204" pitchFamily="34" charset="0"/>
                          <a:cs typeface="Arial" panose="020B0604020202020204" pitchFamily="34" charset="0"/>
                        </a:rPr>
                        <a:t>1970-75</a:t>
                      </a:r>
                      <a:endParaRPr lang="en-US" altLang="ja-JP" sz="1200" b="1" i="0" u="none" strike="noStrike" dirty="0">
                        <a:solidFill>
                          <a:schemeClr val="bg1"/>
                        </a:solidFill>
                        <a:effectLst/>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altLang="ja-JP" sz="1200" u="none" strike="noStrike" dirty="0">
                          <a:solidFill>
                            <a:schemeClr val="bg1"/>
                          </a:solidFill>
                          <a:effectLst/>
                          <a:latin typeface="Arial" panose="020B0604020202020204" pitchFamily="34" charset="0"/>
                          <a:cs typeface="Arial" panose="020B0604020202020204" pitchFamily="34" charset="0"/>
                        </a:rPr>
                        <a:t>1990-95</a:t>
                      </a:r>
                      <a:endParaRPr lang="en-US" altLang="ja-JP" sz="1200" b="1" i="0" u="none" strike="noStrike" dirty="0">
                        <a:solidFill>
                          <a:schemeClr val="bg1"/>
                        </a:solidFill>
                        <a:effectLst/>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altLang="ja-JP" sz="1200" u="none" strike="noStrike" dirty="0">
                          <a:solidFill>
                            <a:schemeClr val="bg1"/>
                          </a:solidFill>
                          <a:effectLst/>
                          <a:latin typeface="Arial" panose="020B0604020202020204" pitchFamily="34" charset="0"/>
                          <a:cs typeface="Arial" panose="020B0604020202020204" pitchFamily="34" charset="0"/>
                        </a:rPr>
                        <a:t>2010-15</a:t>
                      </a:r>
                      <a:endParaRPr lang="en-US" altLang="ja-JP" sz="1200" b="1" i="0" u="none" strike="noStrike" dirty="0">
                        <a:solidFill>
                          <a:schemeClr val="bg1"/>
                        </a:solidFill>
                        <a:effectLst/>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ctr"/>
                      <a:r>
                        <a:rPr lang="ja-JP" altLang="en-US" sz="1200" u="none" strike="noStrike">
                          <a:effectLst/>
                          <a:latin typeface="Arial" panose="020B0604020202020204" pitchFamily="34" charset="0"/>
                          <a:cs typeface="Arial" panose="020B0604020202020204" pitchFamily="34" charset="0"/>
                        </a:rPr>
                        <a:t>　</a:t>
                      </a:r>
                      <a:endParaRPr lang="ja-JP" altLang="en-US" sz="1200" b="0" i="0" u="none" strike="noStrike">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solidFill>
                            <a:schemeClr val="bg1"/>
                          </a:solidFill>
                          <a:effectLst/>
                          <a:latin typeface="Arial" panose="020B0604020202020204" pitchFamily="34" charset="0"/>
                          <a:cs typeface="Arial" panose="020B0604020202020204" pitchFamily="34" charset="0"/>
                        </a:rPr>
                        <a:t>1950-55</a:t>
                      </a:r>
                      <a:endParaRPr lang="en-US" altLang="ja-JP" sz="1200" b="1" i="0" u="none" strike="noStrike" dirty="0">
                        <a:solidFill>
                          <a:schemeClr val="bg1"/>
                        </a:solidFill>
                        <a:effectLst/>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altLang="ja-JP" sz="1200" u="none" strike="noStrike" dirty="0">
                          <a:solidFill>
                            <a:schemeClr val="bg1"/>
                          </a:solidFill>
                          <a:effectLst/>
                          <a:latin typeface="Arial" panose="020B0604020202020204" pitchFamily="34" charset="0"/>
                          <a:cs typeface="Arial" panose="020B0604020202020204" pitchFamily="34" charset="0"/>
                        </a:rPr>
                        <a:t>1970-75</a:t>
                      </a:r>
                      <a:endParaRPr lang="en-US" altLang="ja-JP" sz="1200" b="1" i="0" u="none" strike="noStrike" dirty="0">
                        <a:solidFill>
                          <a:schemeClr val="bg1"/>
                        </a:solidFill>
                        <a:effectLst/>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altLang="ja-JP" sz="1200" u="none" strike="noStrike" dirty="0">
                          <a:solidFill>
                            <a:schemeClr val="bg1"/>
                          </a:solidFill>
                          <a:effectLst/>
                          <a:latin typeface="Arial" panose="020B0604020202020204" pitchFamily="34" charset="0"/>
                          <a:cs typeface="Arial" panose="020B0604020202020204" pitchFamily="34" charset="0"/>
                        </a:rPr>
                        <a:t>1990-95</a:t>
                      </a:r>
                      <a:endParaRPr lang="en-US" altLang="ja-JP" sz="1200" b="1" i="0" u="none" strike="noStrike" dirty="0">
                        <a:solidFill>
                          <a:schemeClr val="bg1"/>
                        </a:solidFill>
                        <a:effectLst/>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altLang="ja-JP" sz="1200" u="none" strike="noStrike" dirty="0">
                          <a:solidFill>
                            <a:schemeClr val="bg1"/>
                          </a:solidFill>
                          <a:effectLst/>
                          <a:latin typeface="Arial" panose="020B0604020202020204" pitchFamily="34" charset="0"/>
                          <a:cs typeface="Arial" panose="020B0604020202020204" pitchFamily="34" charset="0"/>
                        </a:rPr>
                        <a:t>2010-15</a:t>
                      </a:r>
                      <a:endParaRPr lang="en-US" altLang="ja-JP" sz="1200" b="1" i="0" u="none" strike="noStrike" dirty="0">
                        <a:solidFill>
                          <a:schemeClr val="bg1"/>
                        </a:solidFill>
                        <a:effectLst/>
                        <a:latin typeface="Arial" panose="020B0604020202020204" pitchFamily="34" charset="0"/>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r>
              <a:tr h="388018">
                <a:tc>
                  <a:txBody>
                    <a:bodyPr/>
                    <a:lstStyle/>
                    <a:p>
                      <a:pPr algn="l" fontAlgn="ctr"/>
                      <a:r>
                        <a:rPr lang="en-US" sz="1200" u="none" strike="noStrike" dirty="0">
                          <a:effectLst/>
                          <a:latin typeface="Arial" panose="020B0604020202020204" pitchFamily="34" charset="0"/>
                          <a:cs typeface="Arial" panose="020B0604020202020204" pitchFamily="34" charset="0"/>
                        </a:rPr>
                        <a:t>East Asia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6.0</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4.7</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2.0</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1.6</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200" u="none" strike="noStrike">
                          <a:effectLst/>
                          <a:latin typeface="Arial" panose="020B0604020202020204" pitchFamily="34" charset="0"/>
                          <a:cs typeface="Arial" panose="020B0604020202020204" pitchFamily="34" charset="0"/>
                        </a:rPr>
                        <a:t>　</a:t>
                      </a:r>
                      <a:endParaRPr lang="ja-JP" altLang="en-US" sz="1200" b="0" i="0" u="none" strike="noStrike">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44.8</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64.6</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70.2</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75.5</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8018">
                <a:tc>
                  <a:txBody>
                    <a:bodyPr/>
                    <a:lstStyle/>
                    <a:p>
                      <a:pPr algn="l" fontAlgn="ctr"/>
                      <a:r>
                        <a:rPr lang="en-US" sz="1200" u="none" strike="noStrike" dirty="0">
                          <a:effectLst/>
                          <a:latin typeface="Arial" panose="020B0604020202020204" pitchFamily="34" charset="0"/>
                          <a:cs typeface="Arial" panose="020B0604020202020204" pitchFamily="34" charset="0"/>
                        </a:rPr>
                        <a:t>Eastern Europe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2.9</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2.2</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1.6</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1.4</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200" u="none" strike="noStrike" dirty="0">
                          <a:effectLst/>
                          <a:latin typeface="Arial" panose="020B0604020202020204" pitchFamily="34" charset="0"/>
                          <a:cs typeface="Arial" panose="020B0604020202020204" pitchFamily="34" charset="0"/>
                        </a:rPr>
                        <a:t>　</a:t>
                      </a:r>
                      <a:endParaRPr lang="ja-JP" altLang="en-US"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59.9</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69.1</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68.3</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70.0</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8018">
                <a:tc>
                  <a:txBody>
                    <a:bodyPr/>
                    <a:lstStyle/>
                    <a:p>
                      <a:pPr algn="l" fontAlgn="ctr"/>
                      <a:r>
                        <a:rPr lang="en-US" sz="1200" u="none" strike="noStrike" dirty="0">
                          <a:effectLst/>
                          <a:latin typeface="Arial" panose="020B0604020202020204" pitchFamily="34" charset="0"/>
                          <a:cs typeface="Arial" panose="020B0604020202020204" pitchFamily="34" charset="0"/>
                        </a:rPr>
                        <a:t>Greater Middle East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6.6</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6.2</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4.6</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3.0</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200" u="none" strike="noStrike">
                          <a:effectLst/>
                          <a:latin typeface="Arial" panose="020B0604020202020204" pitchFamily="34" charset="0"/>
                          <a:cs typeface="Arial" panose="020B0604020202020204" pitchFamily="34" charset="0"/>
                        </a:rPr>
                        <a:t>　</a:t>
                      </a:r>
                      <a:endParaRPr lang="ja-JP" altLang="en-US" sz="1200" b="0" i="0" u="none" strike="noStrike">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44.6</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56.0</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65.6</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70.2</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8018">
                <a:tc>
                  <a:txBody>
                    <a:bodyPr/>
                    <a:lstStyle/>
                    <a:p>
                      <a:pPr algn="l" fontAlgn="ctr"/>
                      <a:r>
                        <a:rPr lang="en-US" sz="1200" u="none" strike="noStrike" dirty="0">
                          <a:effectLst/>
                          <a:latin typeface="Arial" panose="020B0604020202020204" pitchFamily="34" charset="0"/>
                          <a:cs typeface="Arial" panose="020B0604020202020204" pitchFamily="34" charset="0"/>
                        </a:rPr>
                        <a:t>Latin America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5.9</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5.1</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3.0</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2.2</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200" u="none" strike="noStrike">
                          <a:effectLst/>
                          <a:latin typeface="Arial" panose="020B0604020202020204" pitchFamily="34" charset="0"/>
                          <a:cs typeface="Arial" panose="020B0604020202020204" pitchFamily="34" charset="0"/>
                        </a:rPr>
                        <a:t>　</a:t>
                      </a:r>
                      <a:endParaRPr lang="ja-JP" altLang="en-US" sz="1200" b="0" i="0" u="none" strike="noStrike">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52.1</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61.4</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69.2</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74.8</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8018">
                <a:tc>
                  <a:txBody>
                    <a:bodyPr/>
                    <a:lstStyle/>
                    <a:p>
                      <a:pPr algn="l" fontAlgn="ctr"/>
                      <a:r>
                        <a:rPr lang="en-US" sz="1200" u="none" strike="noStrike" dirty="0">
                          <a:effectLst/>
                          <a:latin typeface="Arial" panose="020B0604020202020204" pitchFamily="34" charset="0"/>
                          <a:cs typeface="Arial" panose="020B0604020202020204" pitchFamily="34" charset="0"/>
                        </a:rPr>
                        <a:t>South Asia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5.9</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5.5</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3.5</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2.4</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200" u="none" strike="noStrike" dirty="0">
                          <a:effectLst/>
                          <a:latin typeface="Arial" panose="020B0604020202020204" pitchFamily="34" charset="0"/>
                          <a:cs typeface="Arial" panose="020B0604020202020204" pitchFamily="34" charset="0"/>
                        </a:rPr>
                        <a:t>　</a:t>
                      </a:r>
                      <a:endParaRPr lang="ja-JP" altLang="en-US"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39.2</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52.0</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61.6</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68.2</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8018">
                <a:tc>
                  <a:txBody>
                    <a:bodyPr/>
                    <a:lstStyle/>
                    <a:p>
                      <a:pPr algn="l" fontAlgn="ctr"/>
                      <a:r>
                        <a:rPr lang="en-US" sz="1200" u="none" strike="noStrike" dirty="0">
                          <a:effectLst/>
                          <a:latin typeface="Arial" panose="020B0604020202020204" pitchFamily="34" charset="0"/>
                          <a:cs typeface="Arial" panose="020B0604020202020204" pitchFamily="34" charset="0"/>
                        </a:rPr>
                        <a:t>Sub-Saharan Africa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6.4</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6.6</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6.1</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5.2</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200" u="none" strike="noStrike" dirty="0">
                          <a:effectLst/>
                          <a:latin typeface="Arial" panose="020B0604020202020204" pitchFamily="34" charset="0"/>
                          <a:cs typeface="Arial" panose="020B0604020202020204" pitchFamily="34" charset="0"/>
                        </a:rPr>
                        <a:t>　</a:t>
                      </a:r>
                      <a:endParaRPr lang="ja-JP" altLang="en-US"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36.8</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44.6</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50.0</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u="none" strike="noStrike" dirty="0">
                          <a:effectLst/>
                          <a:latin typeface="Arial" panose="020B0604020202020204" pitchFamily="34" charset="0"/>
                          <a:cs typeface="Arial" panose="020B0604020202020204" pitchFamily="34" charset="0"/>
                        </a:rPr>
                        <a:t>58.0</a:t>
                      </a:r>
                      <a:endParaRPr lang="en-US" altLang="ja-JP" sz="12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5014">
                <a:tc gridSpan="10">
                  <a:txBody>
                    <a:bodyPr/>
                    <a:lstStyle/>
                    <a:p>
                      <a:pPr algn="r" fontAlgn="ctr"/>
                      <a:r>
                        <a:rPr lang="fr-FR" sz="1050" u="none" strike="noStrike" dirty="0">
                          <a:effectLst/>
                          <a:latin typeface="Arial" panose="020B0604020202020204" pitchFamily="34" charset="0"/>
                          <a:cs typeface="Arial" panose="020B0604020202020204" pitchFamily="34" charset="0"/>
                        </a:rPr>
                        <a:t>Source: UN Population Division (2013</a:t>
                      </a:r>
                      <a:r>
                        <a:rPr lang="fr-FR" sz="1050" u="none" strike="noStrike" dirty="0" smtClean="0">
                          <a:effectLst/>
                          <a:latin typeface="Arial" panose="020B0604020202020204" pitchFamily="34" charset="0"/>
                          <a:cs typeface="Arial" panose="020B0604020202020204" pitchFamily="34" charset="0"/>
                        </a:rPr>
                        <a:t>)</a:t>
                      </a:r>
                      <a:r>
                        <a:rPr lang="ja-JP" altLang="en-US" sz="1050" u="none" strike="noStrike" dirty="0">
                          <a:effectLst/>
                          <a:latin typeface="Arial" panose="020B0604020202020204" pitchFamily="34" charset="0"/>
                          <a:cs typeface="Arial" panose="020B0604020202020204" pitchFamily="34" charset="0"/>
                        </a:rPr>
                        <a:t>　</a:t>
                      </a:r>
                      <a:endParaRPr lang="ja-JP" altLang="en-US" sz="105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pPr algn="l" fontAlgn="ctr"/>
                      <a:endParaRPr lang="ja-JP" alt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hMerge="1">
                  <a:txBody>
                    <a:bodyPr/>
                    <a:lstStyle/>
                    <a:p>
                      <a:pPr algn="l" fontAlgn="ctr"/>
                      <a:endParaRPr lang="ja-JP" alt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hMerge="1">
                  <a:txBody>
                    <a:bodyPr/>
                    <a:lstStyle/>
                    <a:p>
                      <a:pPr algn="l" fontAlgn="ctr"/>
                      <a:endParaRPr lang="ja-JP" alt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hMerge="1">
                  <a:txBody>
                    <a:bodyPr/>
                    <a:lstStyle/>
                    <a:p>
                      <a:pPr algn="l" fontAlgn="ctr"/>
                      <a:endParaRPr lang="ja-JP" alt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hMerge="1">
                  <a:txBody>
                    <a:bodyPr/>
                    <a:lstStyle/>
                    <a:p>
                      <a:pPr algn="l" fontAlgn="ctr"/>
                      <a:endParaRPr lang="ja-JP" alt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hMerge="1">
                  <a:txBody>
                    <a:bodyPr/>
                    <a:lstStyle/>
                    <a:p>
                      <a:pPr algn="l" fontAlgn="ctr"/>
                      <a:endParaRPr lang="ja-JP" alt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hMerge="1">
                  <a:txBody>
                    <a:bodyPr/>
                    <a:lstStyle/>
                    <a:p>
                      <a:pPr algn="l" fontAlgn="ctr"/>
                      <a:endParaRPr lang="ja-JP" alt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hMerge="1">
                  <a:txBody>
                    <a:bodyPr/>
                    <a:lstStyle/>
                    <a:p>
                      <a:pPr algn="l" fontAlgn="ctr"/>
                      <a:endParaRPr lang="ja-JP" alt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r>
            </a:tbl>
          </a:graphicData>
        </a:graphic>
      </p:graphicFrame>
    </p:spTree>
    <p:extLst>
      <p:ext uri="{BB962C8B-B14F-4D97-AF65-F5344CB8AC3E}">
        <p14:creationId xmlns:p14="http://schemas.microsoft.com/office/powerpoint/2010/main" val="248748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7" descr="cid:7B67230C-8A68-492D-9617-C873AEC2A1C7@cable.rcn.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6" name="Text Box 7"/>
          <p:cNvSpPr txBox="1">
            <a:spLocks noChangeArrowheads="1"/>
          </p:cNvSpPr>
          <p:nvPr/>
        </p:nvSpPr>
        <p:spPr bwMode="auto">
          <a:xfrm>
            <a:off x="826838" y="2582061"/>
            <a:ext cx="7493696" cy="1200329"/>
          </a:xfrm>
          <a:prstGeom prst="rect">
            <a:avLst/>
          </a:prstGeom>
          <a:noFill/>
          <a:ln w="25400" algn="ctr">
            <a:noFill/>
            <a:miter lim="800000"/>
            <a:headEnd/>
            <a:tailEnd/>
          </a:ln>
        </p:spPr>
        <p:txBody>
          <a:bodyPr wrap="square">
            <a:spAutoFit/>
          </a:bodyPr>
          <a:lstStyle/>
          <a:p>
            <a:pPr algn="ctr">
              <a:spcBef>
                <a:spcPct val="25000"/>
              </a:spcBef>
              <a:buFont typeface="Wingdings" pitchFamily="2" charset="2"/>
              <a:buNone/>
            </a:pPr>
            <a:r>
              <a:rPr lang="en-US" altLang="ja-JP" sz="3200" b="1" dirty="0" smtClean="0">
                <a:solidFill>
                  <a:srgbClr val="295F71"/>
                </a:solidFill>
                <a:latin typeface="Cambria" panose="02040503050406030204" pitchFamily="18" charset="0"/>
              </a:rPr>
              <a:t>Advantages of the</a:t>
            </a:r>
          </a:p>
          <a:p>
            <a:pPr algn="ctr">
              <a:spcBef>
                <a:spcPct val="25000"/>
              </a:spcBef>
              <a:buFont typeface="Wingdings" pitchFamily="2" charset="2"/>
              <a:buNone/>
            </a:pPr>
            <a:r>
              <a:rPr lang="en-US" altLang="ja-JP" sz="3200" b="1" dirty="0" smtClean="0">
                <a:solidFill>
                  <a:srgbClr val="295F71"/>
                </a:solidFill>
                <a:latin typeface="Cambria" panose="02040503050406030204" pitchFamily="18" charset="0"/>
              </a:rPr>
              <a:t> Funded Model</a:t>
            </a:r>
            <a:endParaRPr lang="en-US" altLang="ja-JP" sz="3200" b="1" dirty="0">
              <a:solidFill>
                <a:srgbClr val="295F71"/>
              </a:solidFill>
              <a:latin typeface="Cambria" panose="02040503050406030204" pitchFamily="18" charset="0"/>
            </a:endParaRPr>
          </a:p>
        </p:txBody>
      </p:sp>
      <p:sp>
        <p:nvSpPr>
          <p:cNvPr id="8" name="スライド番号プレースホルダー 7"/>
          <p:cNvSpPr>
            <a:spLocks noGrp="1"/>
          </p:cNvSpPr>
          <p:nvPr>
            <p:ph type="sldNum" sz="quarter" idx="12"/>
          </p:nvPr>
        </p:nvSpPr>
        <p:spPr>
          <a:xfrm>
            <a:off x="6924173" y="6408752"/>
            <a:ext cx="2028758" cy="365125"/>
          </a:xfrm>
        </p:spPr>
        <p:txBody>
          <a:bodyPr/>
          <a:lstStyle/>
          <a:p>
            <a:fld id="{D88C53D4-BD66-43EB-88CD-52A3573CF734}" type="slidenum">
              <a:rPr kumimoji="1" lang="ja-JP" altLang="en-US" sz="1300" smtClean="0">
                <a:solidFill>
                  <a:schemeClr val="tx1"/>
                </a:solidFill>
                <a:latin typeface="Arial" panose="020B0604020202020204" pitchFamily="34" charset="0"/>
                <a:cs typeface="Arial" panose="020B0604020202020204" pitchFamily="34" charset="0"/>
              </a:rPr>
              <a:t>4</a:t>
            </a:fld>
            <a:endParaRPr kumimoji="1" lang="ja-JP" altLang="en-US" sz="13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779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7" descr="cid:7B67230C-8A68-492D-9617-C873AEC2A1C7@cable.rcn.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6" name="Text Box 7"/>
          <p:cNvSpPr txBox="1">
            <a:spLocks noChangeArrowheads="1"/>
          </p:cNvSpPr>
          <p:nvPr/>
        </p:nvSpPr>
        <p:spPr bwMode="auto">
          <a:xfrm>
            <a:off x="3221075" y="325652"/>
            <a:ext cx="5322423" cy="1107996"/>
          </a:xfrm>
          <a:prstGeom prst="rect">
            <a:avLst/>
          </a:prstGeom>
          <a:noFill/>
          <a:ln w="25400" algn="ctr">
            <a:noFill/>
            <a:miter lim="800000"/>
            <a:headEnd/>
            <a:tailEnd/>
          </a:ln>
        </p:spPr>
        <p:txBody>
          <a:bodyPr wrap="square">
            <a:spAutoFit/>
          </a:bodyPr>
          <a:lstStyle/>
          <a:p>
            <a:pPr>
              <a:spcBef>
                <a:spcPct val="25000"/>
              </a:spcBef>
              <a:buFont typeface="Wingdings" pitchFamily="2" charset="2"/>
              <a:buNone/>
            </a:pPr>
            <a:r>
              <a:rPr lang="en-US" altLang="ja-JP" sz="2200" b="1" dirty="0">
                <a:solidFill>
                  <a:srgbClr val="295F71"/>
                </a:solidFill>
                <a:latin typeface="Verdana" pitchFamily="34" charset="0"/>
              </a:rPr>
              <a:t>A rising old-age dependency ratio translates directly into a rising PAYGO cost rate.</a:t>
            </a:r>
          </a:p>
        </p:txBody>
      </p:sp>
      <p:sp>
        <p:nvSpPr>
          <p:cNvPr id="8" name="スライド番号プレースホルダー 7"/>
          <p:cNvSpPr>
            <a:spLocks noGrp="1"/>
          </p:cNvSpPr>
          <p:nvPr>
            <p:ph type="sldNum" sz="quarter" idx="12"/>
          </p:nvPr>
        </p:nvSpPr>
        <p:spPr>
          <a:xfrm>
            <a:off x="6924173" y="6408752"/>
            <a:ext cx="2028758" cy="365125"/>
          </a:xfrm>
        </p:spPr>
        <p:txBody>
          <a:bodyPr/>
          <a:lstStyle/>
          <a:p>
            <a:fld id="{D88C53D4-BD66-43EB-88CD-52A3573CF734}" type="slidenum">
              <a:rPr kumimoji="1" lang="ja-JP" altLang="en-US" sz="1300" smtClean="0">
                <a:solidFill>
                  <a:schemeClr val="tx1"/>
                </a:solidFill>
                <a:latin typeface="Arial" panose="020B0604020202020204" pitchFamily="34" charset="0"/>
                <a:cs typeface="Arial" panose="020B0604020202020204" pitchFamily="34" charset="0"/>
              </a:rPr>
              <a:t>5</a:t>
            </a:fld>
            <a:endParaRPr kumimoji="1" lang="ja-JP" altLang="en-US" sz="1300" dirty="0">
              <a:solidFill>
                <a:schemeClr val="tx1"/>
              </a:solidFill>
              <a:latin typeface="Arial" panose="020B0604020202020204" pitchFamily="34" charset="0"/>
              <a:cs typeface="Arial" panose="020B0604020202020204" pitchFamily="34" charset="0"/>
            </a:endParaRPr>
          </a:p>
        </p:txBody>
      </p:sp>
      <p:graphicFrame>
        <p:nvGraphicFramePr>
          <p:cNvPr id="9" name="グラフ 8"/>
          <p:cNvGraphicFramePr>
            <a:graphicFrameLocks/>
          </p:cNvGraphicFramePr>
          <p:nvPr>
            <p:extLst>
              <p:ext uri="{D42A27DB-BD31-4B8C-83A1-F6EECF244321}">
                <p14:modId xmlns:p14="http://schemas.microsoft.com/office/powerpoint/2010/main" val="4169229876"/>
              </p:ext>
            </p:extLst>
          </p:nvPr>
        </p:nvGraphicFramePr>
        <p:xfrm>
          <a:off x="3248167" y="1651379"/>
          <a:ext cx="5161198" cy="4440828"/>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 Box 3"/>
          <p:cNvSpPr txBox="1">
            <a:spLocks noChangeArrowheads="1"/>
          </p:cNvSpPr>
          <p:nvPr/>
        </p:nvSpPr>
        <p:spPr bwMode="auto">
          <a:xfrm>
            <a:off x="130277" y="1651380"/>
            <a:ext cx="2885878" cy="2183642"/>
          </a:xfrm>
          <a:prstGeom prst="rect">
            <a:avLst/>
          </a:prstGeom>
          <a:noFill/>
          <a:ln w="25400" algn="ctr">
            <a:noFill/>
            <a:miter lim="800000"/>
            <a:headEnd/>
            <a:tailEnd/>
          </a:ln>
        </p:spPr>
        <p:txBody>
          <a:bodyPr/>
          <a:lstStyle/>
          <a:p>
            <a:pPr marL="342900" indent="-342900" eaLnBrk="0" hangingPunct="0">
              <a:buFont typeface="Wingdings" pitchFamily="2" charset="2"/>
              <a:buChar char="q"/>
            </a:pPr>
            <a:r>
              <a:rPr lang="en-US" altLang="ja-JP" sz="1400" i="0" u="none" dirty="0" smtClean="0">
                <a:latin typeface="Arial" panose="020B0604020202020204" pitchFamily="34" charset="0"/>
                <a:cs typeface="Arial" panose="020B0604020202020204" pitchFamily="34" charset="0"/>
              </a:rPr>
              <a:t>As societies age, funded pension systems will be able to deliver the same replacement rate at a lower contribution rate than PAYGO systems can—or, conversely, a higher replacement rate at the same contribution rate.</a:t>
            </a:r>
          </a:p>
        </p:txBody>
      </p:sp>
      <p:sp>
        <p:nvSpPr>
          <p:cNvPr id="3" name="TextBox 2"/>
          <p:cNvSpPr txBox="1"/>
          <p:nvPr/>
        </p:nvSpPr>
        <p:spPr>
          <a:xfrm>
            <a:off x="130277" y="349942"/>
            <a:ext cx="2210937" cy="369332"/>
          </a:xfrm>
          <a:prstGeom prst="rect">
            <a:avLst/>
          </a:prstGeom>
          <a:solidFill>
            <a:srgbClr val="C00000"/>
          </a:solidFill>
        </p:spPr>
        <p:txBody>
          <a:bodyPr wrap="square" rtlCol="0">
            <a:spAutoFit/>
          </a:bodyPr>
          <a:lstStyle/>
          <a:p>
            <a:r>
              <a:rPr lang="en-US" b="1" dirty="0" smtClean="0">
                <a:solidFill>
                  <a:schemeClr val="bg1"/>
                </a:solidFill>
              </a:rPr>
              <a:t>Income Replacement</a:t>
            </a:r>
            <a:endParaRPr lang="en-US" b="1" dirty="0">
              <a:solidFill>
                <a:schemeClr val="bg1"/>
              </a:solidFill>
            </a:endParaRPr>
          </a:p>
        </p:txBody>
      </p:sp>
    </p:spTree>
    <p:extLst>
      <p:ext uri="{BB962C8B-B14F-4D97-AF65-F5344CB8AC3E}">
        <p14:creationId xmlns:p14="http://schemas.microsoft.com/office/powerpoint/2010/main" val="3734851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7" descr="cid:7B67230C-8A68-492D-9617-C873AEC2A1C7@cable.rcn.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6" name="Text Box 7"/>
          <p:cNvSpPr txBox="1">
            <a:spLocks noChangeArrowheads="1"/>
          </p:cNvSpPr>
          <p:nvPr/>
        </p:nvSpPr>
        <p:spPr bwMode="auto">
          <a:xfrm>
            <a:off x="895074" y="862906"/>
            <a:ext cx="7630463" cy="769441"/>
          </a:xfrm>
          <a:prstGeom prst="rect">
            <a:avLst/>
          </a:prstGeom>
          <a:noFill/>
          <a:ln w="25400" algn="ctr">
            <a:noFill/>
            <a:miter lim="800000"/>
            <a:headEnd/>
            <a:tailEnd/>
          </a:ln>
        </p:spPr>
        <p:txBody>
          <a:bodyPr wrap="square">
            <a:spAutoFit/>
          </a:bodyPr>
          <a:lstStyle/>
          <a:p>
            <a:pPr>
              <a:spcBef>
                <a:spcPct val="25000"/>
              </a:spcBef>
              <a:buFont typeface="Wingdings" pitchFamily="2" charset="2"/>
              <a:buNone/>
            </a:pPr>
            <a:r>
              <a:rPr lang="en-US" altLang="ja-JP" sz="2200" b="1" spc="-120" dirty="0" smtClean="0">
                <a:solidFill>
                  <a:srgbClr val="295F71"/>
                </a:solidFill>
                <a:latin typeface="Verdana" pitchFamily="34" charset="0"/>
              </a:rPr>
              <a:t>When workforces </a:t>
            </a:r>
            <a:r>
              <a:rPr lang="en-US" altLang="ja-JP" sz="2200" b="1" spc="-120" dirty="0">
                <a:solidFill>
                  <a:srgbClr val="295F71"/>
                </a:solidFill>
                <a:latin typeface="Verdana" pitchFamily="34" charset="0"/>
              </a:rPr>
              <a:t>grow more slowly or contract, the </a:t>
            </a:r>
            <a:r>
              <a:rPr lang="en-US" altLang="ja-JP" sz="2200" b="1" spc="-120" dirty="0" smtClean="0">
                <a:solidFill>
                  <a:srgbClr val="295F71"/>
                </a:solidFill>
                <a:latin typeface="Verdana" pitchFamily="34" charset="0"/>
              </a:rPr>
              <a:t>rate of return advantage shifts to the funded model.</a:t>
            </a:r>
            <a:endParaRPr lang="en-US" altLang="ja-JP" sz="2200" b="1" spc="-120" dirty="0">
              <a:solidFill>
                <a:srgbClr val="295F71"/>
              </a:solidFill>
              <a:latin typeface="Verdana" pitchFamily="34" charset="0"/>
            </a:endParaRPr>
          </a:p>
        </p:txBody>
      </p:sp>
      <p:sp>
        <p:nvSpPr>
          <p:cNvPr id="8" name="スライド番号プレースホルダー 7"/>
          <p:cNvSpPr>
            <a:spLocks noGrp="1"/>
          </p:cNvSpPr>
          <p:nvPr>
            <p:ph type="sldNum" sz="quarter" idx="12"/>
          </p:nvPr>
        </p:nvSpPr>
        <p:spPr>
          <a:xfrm>
            <a:off x="6924173" y="6408752"/>
            <a:ext cx="2028758" cy="365125"/>
          </a:xfrm>
        </p:spPr>
        <p:txBody>
          <a:bodyPr/>
          <a:lstStyle/>
          <a:p>
            <a:fld id="{D88C53D4-BD66-43EB-88CD-52A3573CF734}" type="slidenum">
              <a:rPr kumimoji="1" lang="ja-JP" altLang="en-US" sz="1300" smtClean="0">
                <a:solidFill>
                  <a:schemeClr val="tx1"/>
                </a:solidFill>
                <a:latin typeface="Arial" panose="020B0604020202020204" pitchFamily="34" charset="0"/>
                <a:cs typeface="Arial" panose="020B0604020202020204" pitchFamily="34" charset="0"/>
              </a:rPr>
              <a:t>6</a:t>
            </a:fld>
            <a:endParaRPr kumimoji="1" lang="ja-JP" altLang="en-US" sz="1300" dirty="0">
              <a:solidFill>
                <a:schemeClr val="tx1"/>
              </a:solidFill>
              <a:latin typeface="Arial" panose="020B0604020202020204" pitchFamily="34" charset="0"/>
              <a:cs typeface="Arial" panose="020B0604020202020204"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3122809192"/>
              </p:ext>
            </p:extLst>
          </p:nvPr>
        </p:nvGraphicFramePr>
        <p:xfrm>
          <a:off x="1115595" y="1733262"/>
          <a:ext cx="6863552" cy="4311938"/>
        </p:xfrm>
        <a:graphic>
          <a:graphicData uri="http://schemas.openxmlformats.org/drawingml/2006/table">
            <a:tbl>
              <a:tblPr>
                <a:tableStyleId>{5C22544A-7EE6-4342-B048-85BDC9FD1C3A}</a:tableStyleId>
              </a:tblPr>
              <a:tblGrid>
                <a:gridCol w="1617507"/>
                <a:gridCol w="749435"/>
                <a:gridCol w="749435"/>
                <a:gridCol w="749435"/>
                <a:gridCol w="749435"/>
                <a:gridCol w="749435"/>
                <a:gridCol w="749435"/>
                <a:gridCol w="749435"/>
              </a:tblGrid>
              <a:tr h="709530">
                <a:tc gridSpan="8">
                  <a:txBody>
                    <a:bodyPr/>
                    <a:lstStyle/>
                    <a:p>
                      <a:pPr algn="l" fontAlgn="t"/>
                      <a:r>
                        <a:rPr lang="en-US" sz="1400" b="1" u="none" strike="noStrike" dirty="0" smtClean="0">
                          <a:effectLst/>
                          <a:latin typeface="Arial" panose="020B0604020202020204" pitchFamily="34" charset="0"/>
                          <a:cs typeface="Arial" panose="020B0604020202020204" pitchFamily="34" charset="0"/>
                        </a:rPr>
                        <a:t>Average Annual Growth Rate in the Working-Age Population (Aged 20-64),</a:t>
                      </a:r>
                    </a:p>
                    <a:p>
                      <a:pPr algn="l" fontAlgn="t"/>
                      <a:r>
                        <a:rPr lang="en-US" sz="1400" b="1" u="none" strike="noStrike" dirty="0" smtClean="0">
                          <a:effectLst/>
                          <a:latin typeface="Arial" panose="020B0604020202020204" pitchFamily="34" charset="0"/>
                          <a:cs typeface="Arial" panose="020B0604020202020204" pitchFamily="34" charset="0"/>
                        </a:rPr>
                        <a:t>by Decade, 1980s-2040s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93955">
                <a:tc>
                  <a:txBody>
                    <a:bodyPr/>
                    <a:lstStyle/>
                    <a:p>
                      <a:pPr algn="l" fontAlgn="b"/>
                      <a:r>
                        <a:rPr lang="ja-JP" altLang="en-US" sz="1200" b="1" i="0" u="none" strike="noStrike" dirty="0">
                          <a:solidFill>
                            <a:srgbClr val="FFFFFF"/>
                          </a:solidFill>
                          <a:effectLst/>
                          <a:latin typeface="Arial" panose="020B0604020202020204" pitchFamily="34" charset="0"/>
                        </a:rPr>
                        <a:t>　</a:t>
                      </a:r>
                    </a:p>
                  </a:txBody>
                  <a:tcPr marL="108000" marR="108000" marT="9525" marB="0" anchor="ctr">
                    <a:lnL w="6350" cap="flat" cmpd="sng" algn="ctr">
                      <a:no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FFFFFF"/>
                          </a:solidFill>
                          <a:effectLst/>
                          <a:latin typeface="Arial" panose="020B0604020202020204" pitchFamily="34" charset="0"/>
                        </a:rPr>
                        <a:t>1980s</a:t>
                      </a:r>
                    </a:p>
                  </a:txBody>
                  <a:tcPr marL="108000" marR="108000"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ctr" fontAlgn="b"/>
                      <a:r>
                        <a:rPr lang="en-US" sz="1200" b="1" i="0" u="none" strike="noStrike" dirty="0">
                          <a:solidFill>
                            <a:srgbClr val="FFFFFF"/>
                          </a:solidFill>
                          <a:effectLst/>
                          <a:latin typeface="Arial" panose="020B0604020202020204" pitchFamily="34" charset="0"/>
                        </a:rPr>
                        <a:t>1990s</a:t>
                      </a:r>
                    </a:p>
                  </a:txBody>
                  <a:tcPr marL="108000" marR="108000"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ctr" fontAlgn="b"/>
                      <a:r>
                        <a:rPr lang="en-US" sz="1200" b="1" i="0" u="none" strike="noStrike" dirty="0">
                          <a:solidFill>
                            <a:srgbClr val="FFFFFF"/>
                          </a:solidFill>
                          <a:effectLst/>
                          <a:latin typeface="Arial" panose="020B0604020202020204" pitchFamily="34" charset="0"/>
                        </a:rPr>
                        <a:t>2000s</a:t>
                      </a:r>
                    </a:p>
                  </a:txBody>
                  <a:tcPr marL="108000" marR="108000"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ctr" fontAlgn="b"/>
                      <a:r>
                        <a:rPr lang="en-US" sz="1200" b="1" i="0" u="none" strike="noStrike" dirty="0">
                          <a:solidFill>
                            <a:srgbClr val="FFFFFF"/>
                          </a:solidFill>
                          <a:effectLst/>
                          <a:latin typeface="Arial" panose="020B0604020202020204" pitchFamily="34" charset="0"/>
                        </a:rPr>
                        <a:t>2010s</a:t>
                      </a:r>
                    </a:p>
                  </a:txBody>
                  <a:tcPr marL="108000" marR="108000"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ctr" fontAlgn="b"/>
                      <a:r>
                        <a:rPr lang="en-US" sz="1200" b="1" i="0" u="none" strike="noStrike" dirty="0">
                          <a:solidFill>
                            <a:srgbClr val="FFFFFF"/>
                          </a:solidFill>
                          <a:effectLst/>
                          <a:latin typeface="Arial" panose="020B0604020202020204" pitchFamily="34" charset="0"/>
                        </a:rPr>
                        <a:t>2020s</a:t>
                      </a:r>
                    </a:p>
                  </a:txBody>
                  <a:tcPr marL="108000" marR="108000"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ctr" fontAlgn="b"/>
                      <a:r>
                        <a:rPr lang="en-US" sz="1200" b="1" i="0" u="none" strike="noStrike" dirty="0">
                          <a:solidFill>
                            <a:srgbClr val="FFFFFF"/>
                          </a:solidFill>
                          <a:effectLst/>
                          <a:latin typeface="Arial" panose="020B0604020202020204" pitchFamily="34" charset="0"/>
                        </a:rPr>
                        <a:t>2030s</a:t>
                      </a:r>
                    </a:p>
                  </a:txBody>
                  <a:tcPr marL="108000" marR="108000"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c>
                  <a:txBody>
                    <a:bodyPr/>
                    <a:lstStyle/>
                    <a:p>
                      <a:pPr algn="ctr" fontAlgn="b"/>
                      <a:r>
                        <a:rPr lang="en-US" sz="1200" b="1" i="0" u="none" strike="noStrike" dirty="0">
                          <a:solidFill>
                            <a:srgbClr val="FFFFFF"/>
                          </a:solidFill>
                          <a:effectLst/>
                          <a:latin typeface="Arial" panose="020B0604020202020204" pitchFamily="34" charset="0"/>
                        </a:rPr>
                        <a:t>2040s</a:t>
                      </a:r>
                    </a:p>
                  </a:txBody>
                  <a:tcPr marL="108000" marR="108000" marT="9525" marB="0" anchor="ctr">
                    <a:lnL w="6350" cap="flat" cmpd="sng" algn="ctr">
                      <a:solidFill>
                        <a:srgbClr val="C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00000"/>
                    </a:solidFill>
                  </a:tcPr>
                </a:tc>
              </a:tr>
              <a:tr h="293955">
                <a:tc>
                  <a:txBody>
                    <a:bodyPr/>
                    <a:lstStyle/>
                    <a:p>
                      <a:pPr algn="l" fontAlgn="b"/>
                      <a:r>
                        <a:rPr lang="en-US" sz="1200" b="0" i="0" u="none" strike="noStrike" dirty="0">
                          <a:solidFill>
                            <a:srgbClr val="000000"/>
                          </a:solidFill>
                          <a:effectLst/>
                          <a:latin typeface="Arial" panose="020B0604020202020204" pitchFamily="34" charset="0"/>
                        </a:rPr>
                        <a:t>Brazil</a:t>
                      </a:r>
                    </a:p>
                  </a:txBody>
                  <a:tcPr marL="108000" marR="108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2.9%</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2.4%</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2.0%</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1.2%</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0.5%</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0.0%</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-0.4%</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r>
              <a:tr h="293955">
                <a:tc>
                  <a:txBody>
                    <a:bodyPr/>
                    <a:lstStyle/>
                    <a:p>
                      <a:pPr algn="l" fontAlgn="b"/>
                      <a:r>
                        <a:rPr lang="en-US" sz="1200" b="0" i="0" u="none" strike="noStrike" dirty="0">
                          <a:solidFill>
                            <a:srgbClr val="000000"/>
                          </a:solidFill>
                          <a:effectLst/>
                          <a:latin typeface="Arial" panose="020B0604020202020204" pitchFamily="34" charset="0"/>
                        </a:rPr>
                        <a:t>Chile</a:t>
                      </a:r>
                    </a:p>
                  </a:txBody>
                  <a:tcPr marL="108000" marR="108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2.6%</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1.9%</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1.7%</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1.1%</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0.1%</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0.0%</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-0.1%</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r>
              <a:tr h="293955">
                <a:tc>
                  <a:txBody>
                    <a:bodyPr/>
                    <a:lstStyle/>
                    <a:p>
                      <a:pPr algn="l" fontAlgn="b"/>
                      <a:r>
                        <a:rPr lang="en-US" sz="1200" b="0" i="0" u="none" strike="noStrike" dirty="0">
                          <a:solidFill>
                            <a:srgbClr val="000000"/>
                          </a:solidFill>
                          <a:effectLst/>
                          <a:latin typeface="Arial" panose="020B0604020202020204" pitchFamily="34" charset="0"/>
                        </a:rPr>
                        <a:t>China</a:t>
                      </a:r>
                    </a:p>
                  </a:txBody>
                  <a:tcPr marL="108000" marR="108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2.9%</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1.8%</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1.6%</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0.4%</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-0.3%</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-0.8%</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-0.9%</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r>
              <a:tr h="293955">
                <a:tc>
                  <a:txBody>
                    <a:bodyPr/>
                    <a:lstStyle/>
                    <a:p>
                      <a:pPr algn="l" fontAlgn="b"/>
                      <a:r>
                        <a:rPr lang="en-US" sz="1200" b="0" i="0" u="none" strike="noStrike" dirty="0">
                          <a:solidFill>
                            <a:srgbClr val="000000"/>
                          </a:solidFill>
                          <a:effectLst/>
                          <a:latin typeface="Arial" panose="020B0604020202020204" pitchFamily="34" charset="0"/>
                        </a:rPr>
                        <a:t>India</a:t>
                      </a:r>
                    </a:p>
                  </a:txBody>
                  <a:tcPr marL="108000" marR="108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2.6%</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2.4%</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2.2%</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1.7%</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1.2%</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0.8%</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0.3%</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r>
              <a:tr h="293955">
                <a:tc>
                  <a:txBody>
                    <a:bodyPr/>
                    <a:lstStyle/>
                    <a:p>
                      <a:pPr algn="l" fontAlgn="b"/>
                      <a:r>
                        <a:rPr lang="en-US" sz="1200" b="0" i="0" u="none" strike="noStrike" dirty="0">
                          <a:solidFill>
                            <a:srgbClr val="000000"/>
                          </a:solidFill>
                          <a:effectLst/>
                          <a:latin typeface="Arial" panose="020B0604020202020204" pitchFamily="34" charset="0"/>
                        </a:rPr>
                        <a:t>Indonesia</a:t>
                      </a:r>
                    </a:p>
                  </a:txBody>
                  <a:tcPr marL="108000" marR="108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3.0%</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2.6%</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1.9%</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1.6%</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1.2%</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0.4%</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0.1%</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r>
              <a:tr h="293955">
                <a:tc>
                  <a:txBody>
                    <a:bodyPr/>
                    <a:lstStyle/>
                    <a:p>
                      <a:pPr algn="l" fontAlgn="b"/>
                      <a:r>
                        <a:rPr lang="en-US" sz="1200" b="0" i="0" u="none" strike="noStrike" dirty="0">
                          <a:solidFill>
                            <a:srgbClr val="000000"/>
                          </a:solidFill>
                          <a:effectLst/>
                          <a:latin typeface="Arial" panose="020B0604020202020204" pitchFamily="34" charset="0"/>
                        </a:rPr>
                        <a:t>Mexico</a:t>
                      </a:r>
                    </a:p>
                  </a:txBody>
                  <a:tcPr marL="108000" marR="108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3.1%</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3.1%</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2.0%</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1.8%</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1.2%</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0.4%</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0.0%</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r>
              <a:tr h="293955">
                <a:tc>
                  <a:txBody>
                    <a:bodyPr/>
                    <a:lstStyle/>
                    <a:p>
                      <a:pPr algn="l" fontAlgn="b"/>
                      <a:r>
                        <a:rPr lang="en-US" sz="1200" b="0" i="0" u="none" strike="noStrike" dirty="0">
                          <a:solidFill>
                            <a:srgbClr val="000000"/>
                          </a:solidFill>
                          <a:effectLst/>
                          <a:latin typeface="Arial" panose="020B0604020202020204" pitchFamily="34" charset="0"/>
                        </a:rPr>
                        <a:t>Poland</a:t>
                      </a:r>
                    </a:p>
                  </a:txBody>
                  <a:tcPr marL="108000" marR="108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0.6%</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0.4%</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0.8%</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-0.6%</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-0.9%</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-0.7%</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-1.8%</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r>
              <a:tr h="293955">
                <a:tc>
                  <a:txBody>
                    <a:bodyPr/>
                    <a:lstStyle/>
                    <a:p>
                      <a:pPr algn="l" fontAlgn="b"/>
                      <a:r>
                        <a:rPr lang="en-US" sz="1200" b="0" i="0" u="none" strike="noStrike" dirty="0">
                          <a:solidFill>
                            <a:srgbClr val="000000"/>
                          </a:solidFill>
                          <a:effectLst/>
                          <a:latin typeface="Arial" panose="020B0604020202020204" pitchFamily="34" charset="0"/>
                        </a:rPr>
                        <a:t>Russia</a:t>
                      </a:r>
                    </a:p>
                  </a:txBody>
                  <a:tcPr marL="108000" marR="108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0.7%</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0.1%</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0.5%</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-0.7%</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-1.0%</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-0.6%</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-1.4%</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r>
              <a:tr h="293955">
                <a:tc>
                  <a:txBody>
                    <a:bodyPr/>
                    <a:lstStyle/>
                    <a:p>
                      <a:pPr algn="l" fontAlgn="b"/>
                      <a:r>
                        <a:rPr lang="en-US" sz="1200" b="0" i="0" u="none" strike="noStrike" dirty="0">
                          <a:solidFill>
                            <a:srgbClr val="000000"/>
                          </a:solidFill>
                          <a:effectLst/>
                          <a:latin typeface="Arial" panose="020B0604020202020204" pitchFamily="34" charset="0"/>
                        </a:rPr>
                        <a:t>S. Korea</a:t>
                      </a:r>
                    </a:p>
                  </a:txBody>
                  <a:tcPr marL="108000" marR="108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2.9%</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1.4%</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0.8%</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0.5%</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-0.9%</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-1.3%</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b"/>
                      <a:r>
                        <a:rPr lang="en-US" altLang="ja-JP" sz="1200" b="0" i="0" u="none" strike="noStrike" dirty="0">
                          <a:solidFill>
                            <a:srgbClr val="000000"/>
                          </a:solidFill>
                          <a:effectLst/>
                          <a:latin typeface="Arial" panose="020B0604020202020204" pitchFamily="34" charset="0"/>
                        </a:rPr>
                        <a:t>-1.3%</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r>
              <a:tr h="293955">
                <a:tc>
                  <a:txBody>
                    <a:bodyPr/>
                    <a:lstStyle/>
                    <a:p>
                      <a:pPr algn="l" fontAlgn="b"/>
                      <a:r>
                        <a:rPr lang="en-US" sz="1200" b="0" i="0" u="none" strike="noStrike" dirty="0">
                          <a:solidFill>
                            <a:srgbClr val="000000"/>
                          </a:solidFill>
                          <a:effectLst/>
                          <a:latin typeface="Arial" panose="020B0604020202020204" pitchFamily="34" charset="0"/>
                        </a:rPr>
                        <a:t>Thailand</a:t>
                      </a:r>
                    </a:p>
                  </a:txBody>
                  <a:tcPr marL="108000" marR="108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Arial" panose="020B0604020202020204" pitchFamily="34" charset="0"/>
                        </a:rPr>
                        <a:t>3.6%</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Arial" panose="020B0604020202020204" pitchFamily="34" charset="0"/>
                        </a:rPr>
                        <a:t>2.1%</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Arial" panose="020B0604020202020204" pitchFamily="34" charset="0"/>
                        </a:rPr>
                        <a:t>1.3%</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Arial" panose="020B0604020202020204" pitchFamily="34" charset="0"/>
                        </a:rPr>
                        <a:t>0.3%</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Arial" panose="020B0604020202020204" pitchFamily="34" charset="0"/>
                        </a:rPr>
                        <a:t>-0.6%</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Arial" panose="020B0604020202020204" pitchFamily="34" charset="0"/>
                        </a:rPr>
                        <a:t>-1.2%</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Arial" panose="020B0604020202020204" pitchFamily="34" charset="0"/>
                        </a:rPr>
                        <a:t>-1.3%</a:t>
                      </a: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r>
              <a:tr h="368903">
                <a:tc gridSpan="8">
                  <a:txBody>
                    <a:bodyPr/>
                    <a:lstStyle/>
                    <a:p>
                      <a:pPr algn="r" fontAlgn="ctr"/>
                      <a:r>
                        <a:rPr lang="fr-FR" sz="1050" u="none" strike="noStrike" dirty="0">
                          <a:effectLst/>
                          <a:latin typeface="Arial" panose="020B0604020202020204" pitchFamily="34" charset="0"/>
                          <a:cs typeface="Arial" panose="020B0604020202020204" pitchFamily="34" charset="0"/>
                        </a:rPr>
                        <a:t>Source: UN Population Division (2013</a:t>
                      </a:r>
                      <a:r>
                        <a:rPr lang="fr-FR" sz="1050" u="none" strike="noStrike" dirty="0" smtClean="0">
                          <a:effectLst/>
                          <a:latin typeface="Arial" panose="020B0604020202020204" pitchFamily="34" charset="0"/>
                          <a:cs typeface="Arial" panose="020B0604020202020204" pitchFamily="34" charset="0"/>
                        </a:rPr>
                        <a:t>)</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108000" marR="144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hMerge="1">
                  <a:txBody>
                    <a:bodyPr/>
                    <a:lstStyle/>
                    <a:p>
                      <a:pPr algn="l" fontAlgn="ctr"/>
                      <a:endParaRPr lang="ja-JP" alt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hMerge="1">
                  <a:txBody>
                    <a:bodyPr/>
                    <a:lstStyle/>
                    <a:p>
                      <a:pPr algn="l" fontAlgn="ctr"/>
                      <a:endParaRPr lang="ja-JP" alt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c hMerge="1">
                  <a:txBody>
                    <a:bodyPr/>
                    <a:lstStyle/>
                    <a:p>
                      <a:pPr algn="l" fontAlgn="ctr"/>
                      <a:endParaRPr lang="ja-JP" alt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130277" y="349942"/>
            <a:ext cx="2210937" cy="369332"/>
          </a:xfrm>
          <a:prstGeom prst="rect">
            <a:avLst/>
          </a:prstGeom>
          <a:solidFill>
            <a:srgbClr val="C00000"/>
          </a:solidFill>
        </p:spPr>
        <p:txBody>
          <a:bodyPr wrap="square" rtlCol="0">
            <a:spAutoFit/>
          </a:bodyPr>
          <a:lstStyle/>
          <a:p>
            <a:r>
              <a:rPr lang="en-US" b="1" dirty="0" smtClean="0">
                <a:solidFill>
                  <a:schemeClr val="bg1"/>
                </a:solidFill>
              </a:rPr>
              <a:t>Income Replacement</a:t>
            </a:r>
            <a:endParaRPr lang="en-US" b="1" dirty="0">
              <a:solidFill>
                <a:schemeClr val="bg1"/>
              </a:solidFill>
            </a:endParaRPr>
          </a:p>
        </p:txBody>
      </p:sp>
    </p:spTree>
    <p:extLst>
      <p:ext uri="{BB962C8B-B14F-4D97-AF65-F5344CB8AC3E}">
        <p14:creationId xmlns:p14="http://schemas.microsoft.com/office/powerpoint/2010/main" val="3637049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75907" name="Text Box 3"/>
          <p:cNvSpPr txBox="1">
            <a:spLocks noChangeArrowheads="1"/>
          </p:cNvSpPr>
          <p:nvPr/>
        </p:nvSpPr>
        <p:spPr bwMode="auto">
          <a:xfrm>
            <a:off x="212017" y="2286000"/>
            <a:ext cx="3132138" cy="3549650"/>
          </a:xfrm>
          <a:prstGeom prst="rect">
            <a:avLst/>
          </a:prstGeom>
          <a:noFill/>
          <a:ln w="25400" algn="ctr">
            <a:noFill/>
            <a:miter lim="800000"/>
            <a:headEnd/>
            <a:tailEnd/>
          </a:ln>
        </p:spPr>
        <p:txBody>
          <a:bodyPr/>
          <a:lstStyle/>
          <a:p>
            <a:pPr marL="342900" indent="-342900" eaLnBrk="0" hangingPunct="0">
              <a:buFont typeface="Wingdings" pitchFamily="2" charset="2"/>
              <a:buChar char="q"/>
            </a:pPr>
            <a:r>
              <a:rPr lang="en-US" altLang="ja-JP" sz="1400" i="0" u="none" dirty="0" smtClean="0">
                <a:latin typeface="Arial" panose="020B0604020202020204" pitchFamily="34" charset="0"/>
                <a:cs typeface="Arial" panose="020B0604020202020204" pitchFamily="34" charset="0"/>
              </a:rPr>
              <a:t>When both the workforce and </a:t>
            </a:r>
            <a:r>
              <a:rPr lang="en-US" altLang="ja-JP" sz="1400" dirty="0" smtClean="0">
                <a:latin typeface="Arial" panose="020B0604020202020204" pitchFamily="34" charset="0"/>
                <a:cs typeface="Arial" panose="020B0604020202020204" pitchFamily="34" charset="0"/>
              </a:rPr>
              <a:t>real</a:t>
            </a:r>
            <a:r>
              <a:rPr lang="en-US" altLang="ja-JP" sz="1400" i="0" u="none" dirty="0" smtClean="0">
                <a:latin typeface="Arial" panose="020B0604020202020204" pitchFamily="34" charset="0"/>
                <a:cs typeface="Arial" panose="020B0604020202020204" pitchFamily="34" charset="0"/>
              </a:rPr>
              <a:t> wages are growing rapidly, PAYGO systems may outperform funded systems.</a:t>
            </a:r>
          </a:p>
          <a:p>
            <a:pPr eaLnBrk="0" hangingPunct="0"/>
            <a:endParaRPr lang="en-US" altLang="ja-JP" sz="1400" dirty="0" smtClean="0">
              <a:latin typeface="Arial" panose="020B0604020202020204" pitchFamily="34" charset="0"/>
              <a:cs typeface="Arial" panose="020B0604020202020204" pitchFamily="34" charset="0"/>
            </a:endParaRPr>
          </a:p>
          <a:p>
            <a:pPr marL="342900" indent="-342900" eaLnBrk="0" hangingPunct="0">
              <a:buFont typeface="Wingdings" pitchFamily="2" charset="2"/>
              <a:buChar char="q"/>
            </a:pPr>
            <a:r>
              <a:rPr lang="en-US" altLang="ja-JP" sz="1400" dirty="0">
                <a:latin typeface="Arial" panose="020B0604020202020204" pitchFamily="34" charset="0"/>
                <a:cs typeface="Arial" panose="020B0604020202020204" pitchFamily="34" charset="0"/>
              </a:rPr>
              <a:t>In </a:t>
            </a:r>
            <a:r>
              <a:rPr lang="en-US" altLang="ja-JP" sz="1400" dirty="0" smtClean="0">
                <a:latin typeface="Arial" panose="020B0604020202020204" pitchFamily="34" charset="0"/>
                <a:cs typeface="Arial" panose="020B0604020202020204" pitchFamily="34" charset="0"/>
              </a:rPr>
              <a:t>India, a PAYGO system would deliver higher replacement rates than a funded system under most real wage growth and rate of return assumptions.</a:t>
            </a:r>
            <a:endParaRPr lang="en-US" altLang="ja-JP" sz="1400" dirty="0">
              <a:latin typeface="Arial" panose="020B0604020202020204" pitchFamily="34" charset="0"/>
              <a:cs typeface="Arial" panose="020B0604020202020204" pitchFamily="34" charset="0"/>
            </a:endParaRPr>
          </a:p>
          <a:p>
            <a:pPr eaLnBrk="0" hangingPunct="0"/>
            <a:endParaRPr lang="en-US" altLang="ja-JP" sz="1400" i="0" u="none"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02935353"/>
              </p:ext>
            </p:extLst>
          </p:nvPr>
        </p:nvGraphicFramePr>
        <p:xfrm>
          <a:off x="3497539" y="1180569"/>
          <a:ext cx="5500723" cy="5214974"/>
        </p:xfrm>
        <a:graphic>
          <a:graphicData uri="http://schemas.openxmlformats.org/drawingml/2006/table">
            <a:tbl>
              <a:tblPr/>
              <a:tblGrid>
                <a:gridCol w="319161"/>
                <a:gridCol w="777874"/>
                <a:gridCol w="777874"/>
                <a:gridCol w="777874"/>
                <a:gridCol w="777874"/>
                <a:gridCol w="777874"/>
                <a:gridCol w="777874"/>
                <a:gridCol w="514318"/>
              </a:tblGrid>
              <a:tr h="857256">
                <a:tc gridSpan="8">
                  <a:txBody>
                    <a:bodyPr/>
                    <a:lstStyle/>
                    <a:p>
                      <a:pPr algn="l" fontAlgn="b"/>
                      <a:r>
                        <a:rPr lang="en-US" sz="1200" b="1" i="0" u="none" strike="noStrike" dirty="0">
                          <a:solidFill>
                            <a:srgbClr val="000000"/>
                          </a:solidFill>
                          <a:latin typeface="Arial" panose="020B0604020202020204" pitchFamily="34" charset="0"/>
                          <a:cs typeface="Arial" panose="020B0604020202020204" pitchFamily="34" charset="0"/>
                        </a:rPr>
                        <a:t>Personal </a:t>
                      </a:r>
                      <a:r>
                        <a:rPr lang="en-US" sz="1200" b="1" i="0" u="none" strike="noStrike" dirty="0" smtClean="0">
                          <a:solidFill>
                            <a:srgbClr val="000000"/>
                          </a:solidFill>
                          <a:latin typeface="Arial" panose="020B0604020202020204" pitchFamily="34" charset="0"/>
                          <a:cs typeface="Arial" panose="020B0604020202020204" pitchFamily="34" charset="0"/>
                        </a:rPr>
                        <a:t>Accounts Replacement </a:t>
                      </a:r>
                      <a:r>
                        <a:rPr lang="en-US" sz="1200" b="1" i="0" u="none" strike="noStrike" dirty="0">
                          <a:solidFill>
                            <a:srgbClr val="000000"/>
                          </a:solidFill>
                          <a:latin typeface="Arial" panose="020B0604020202020204" pitchFamily="34" charset="0"/>
                          <a:cs typeface="Arial" panose="020B0604020202020204" pitchFamily="34" charset="0"/>
                        </a:rPr>
                        <a:t>Rates in 2050 </a:t>
                      </a:r>
                      <a:r>
                        <a:rPr lang="en-US" sz="1200" b="1" i="0" u="none" strike="noStrike" dirty="0" smtClean="0">
                          <a:solidFill>
                            <a:srgbClr val="000000"/>
                          </a:solidFill>
                          <a:latin typeface="Arial" panose="020B0604020202020204" pitchFamily="34" charset="0"/>
                          <a:cs typeface="Arial" panose="020B0604020202020204" pitchFamily="34" charset="0"/>
                        </a:rPr>
                        <a:t>versus Affordable PAYGO </a:t>
                      </a:r>
                      <a:r>
                        <a:rPr lang="en-US" sz="1200" b="1" i="0" u="none" strike="noStrike" dirty="0">
                          <a:solidFill>
                            <a:srgbClr val="000000"/>
                          </a:solidFill>
                          <a:latin typeface="Arial" panose="020B0604020202020204" pitchFamily="34" charset="0"/>
                          <a:cs typeface="Arial" panose="020B0604020202020204" pitchFamily="34" charset="0"/>
                        </a:rPr>
                        <a:t>Replacement </a:t>
                      </a:r>
                      <a:r>
                        <a:rPr lang="en-US" sz="1200" b="1" i="0" u="none" strike="noStrike" dirty="0" smtClean="0">
                          <a:solidFill>
                            <a:srgbClr val="000000"/>
                          </a:solidFill>
                          <a:latin typeface="Arial" panose="020B0604020202020204" pitchFamily="34" charset="0"/>
                          <a:cs typeface="Arial" panose="020B0604020202020204" pitchFamily="34" charset="0"/>
                        </a:rPr>
                        <a:t>Rates, Assuming the </a:t>
                      </a:r>
                      <a:r>
                        <a:rPr lang="en-US" sz="1200" b="1" i="0" u="none" strike="noStrike" dirty="0">
                          <a:solidFill>
                            <a:srgbClr val="000000"/>
                          </a:solidFill>
                          <a:latin typeface="Arial" panose="020B0604020202020204" pitchFamily="34" charset="0"/>
                          <a:cs typeface="Arial" panose="020B0604020202020204" pitchFamily="34" charset="0"/>
                        </a:rPr>
                        <a:t>Same </a:t>
                      </a:r>
                      <a:r>
                        <a:rPr lang="en-US" sz="1200" b="1" i="0" u="none" strike="noStrike" dirty="0" smtClean="0">
                          <a:solidFill>
                            <a:srgbClr val="000000"/>
                          </a:solidFill>
                          <a:latin typeface="Arial" panose="020B0604020202020204" pitchFamily="34" charset="0"/>
                          <a:cs typeface="Arial" panose="020B0604020202020204" pitchFamily="34" charset="0"/>
                        </a:rPr>
                        <a:t>12.5 </a:t>
                      </a:r>
                      <a:r>
                        <a:rPr lang="en-US" sz="1200" b="1" i="0" u="none" strike="noStrike" dirty="0">
                          <a:solidFill>
                            <a:srgbClr val="000000"/>
                          </a:solidFill>
                          <a:latin typeface="Arial" panose="020B0604020202020204" pitchFamily="34" charset="0"/>
                          <a:cs typeface="Arial" panose="020B0604020202020204" pitchFamily="34" charset="0"/>
                        </a:rPr>
                        <a:t>Percent Contribution Rate*</a:t>
                      </a:r>
                    </a:p>
                  </a:txBody>
                  <a:tcPr marL="10800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tc hMerge="1">
                  <a:txBody>
                    <a:bodyPr/>
                    <a:lstStyle/>
                    <a:p>
                      <a:pPr algn="l" fontAlgn="b"/>
                      <a:endParaRPr lang="en-US" sz="1250" b="1" i="0" u="none" strike="noStrike" dirty="0">
                        <a:latin typeface="Arial"/>
                      </a:endParaRPr>
                    </a:p>
                  </a:txBody>
                  <a:tcPr marL="0" marR="0" marT="0" marB="0" anchor="ctr">
                    <a:lnL>
                      <a:noFill/>
                    </a:lnL>
                    <a:lnR>
                      <a:noFill/>
                    </a:lnR>
                    <a:lnT>
                      <a:noFill/>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dirty="0">
                        <a:latin typeface="Arial"/>
                      </a:endParaRPr>
                    </a:p>
                  </a:txBody>
                  <a:tcPr marL="0" marR="0" marT="0" marB="0" anchor="b">
                    <a:lnL>
                      <a:noFill/>
                    </a:lnL>
                    <a:lnR>
                      <a:noFill/>
                    </a:lnR>
                    <a:lnT>
                      <a:noFill/>
                    </a:lnT>
                    <a:lnB>
                      <a:noFill/>
                    </a:lnB>
                  </a:tcPr>
                </a:tc>
              </a:tr>
              <a:tr h="309154">
                <a:tc>
                  <a:txBody>
                    <a:bodyPr/>
                    <a:lstStyle/>
                    <a:p>
                      <a:pPr algn="l" fontAlgn="b"/>
                      <a:endParaRPr lang="en-US" sz="1000" b="0" i="0" u="none" strike="noStrike" dirty="0">
                        <a:latin typeface="Arial"/>
                      </a:endParaRP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fontAlgn="b"/>
                      <a:endParaRPr lang="en-US" sz="1000" b="0" i="0" u="none" strike="noStrike" dirty="0">
                        <a:latin typeface="Arial"/>
                      </a:endParaRPr>
                    </a:p>
                  </a:txBody>
                  <a:tcPr marL="0" marR="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fontAlgn="b"/>
                      <a:r>
                        <a:rPr lang="en-US" sz="1200" b="1" i="0" u="none" strike="noStrike" dirty="0">
                          <a:solidFill>
                            <a:srgbClr val="000000"/>
                          </a:solidFill>
                          <a:latin typeface="Arial" panose="020B0604020202020204" pitchFamily="34" charset="0"/>
                          <a:cs typeface="Arial" panose="020B0604020202020204" pitchFamily="34" charset="0"/>
                        </a:rPr>
                        <a:t>Real Wage Growth Rate</a:t>
                      </a:r>
                    </a:p>
                  </a:txBody>
                  <a:tcPr marL="0" marR="0"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latin typeface="Aria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27338">
                <a:tc>
                  <a:txBody>
                    <a:bodyPr/>
                    <a:lstStyle/>
                    <a:p>
                      <a:pPr algn="l" fontAlgn="b"/>
                      <a:endParaRPr lang="en-US" sz="1000" b="0" i="0" u="none" strike="noStrike" dirty="0">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1250" b="1" i="0" u="none" strike="noStrike" dirty="0" smtClean="0">
                          <a:solidFill>
                            <a:schemeClr val="bg1"/>
                          </a:solidFill>
                          <a:latin typeface="Arial" panose="020B0604020202020204" pitchFamily="34" charset="0"/>
                          <a:cs typeface="Arial" panose="020B0604020202020204" pitchFamily="34" charset="0"/>
                        </a:rPr>
                        <a:t>FUNDED</a:t>
                      </a:r>
                      <a:r>
                        <a:rPr lang="en-US" sz="1250" b="0" i="0" u="none" strike="noStrike" dirty="0" smtClean="0">
                          <a:solidFill>
                            <a:schemeClr val="bg1"/>
                          </a:solidFill>
                          <a:latin typeface="Arial" panose="020B0604020202020204" pitchFamily="34" charset="0"/>
                          <a:cs typeface="Arial" panose="020B0604020202020204" pitchFamily="34" charset="0"/>
                        </a:rPr>
                        <a:t> </a:t>
                      </a:r>
                      <a:endParaRPr lang="en-US" sz="14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ctr" fontAlgn="b"/>
                      <a:r>
                        <a:rPr lang="en-US" sz="1250" b="1" i="0" u="none" strike="noStrike" dirty="0" smtClean="0">
                          <a:solidFill>
                            <a:schemeClr val="bg1"/>
                          </a:solidFill>
                          <a:latin typeface="Arial" panose="020B0604020202020204" pitchFamily="34" charset="0"/>
                          <a:cs typeface="Arial" panose="020B0604020202020204" pitchFamily="34" charset="0"/>
                        </a:rPr>
                        <a:t>5.0%</a:t>
                      </a:r>
                      <a:endParaRPr lang="en-US" sz="125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ctr" fontAlgn="b"/>
                      <a:r>
                        <a:rPr lang="en-US" sz="1250" b="1" i="0" u="none" strike="noStrike" dirty="0" smtClean="0">
                          <a:solidFill>
                            <a:schemeClr val="bg1"/>
                          </a:solidFill>
                          <a:latin typeface="Arial" panose="020B0604020202020204" pitchFamily="34" charset="0"/>
                          <a:cs typeface="Arial" panose="020B0604020202020204" pitchFamily="34" charset="0"/>
                        </a:rPr>
                        <a:t>4.0%</a:t>
                      </a:r>
                      <a:endParaRPr lang="en-US" sz="125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ctr" fontAlgn="b"/>
                      <a:r>
                        <a:rPr lang="en-US" sz="1250" b="1" i="0" u="none" strike="noStrike" dirty="0" smtClean="0">
                          <a:solidFill>
                            <a:schemeClr val="bg1"/>
                          </a:solidFill>
                          <a:latin typeface="Arial" panose="020B0604020202020204" pitchFamily="34" charset="0"/>
                          <a:cs typeface="Arial" panose="020B0604020202020204" pitchFamily="34" charset="0"/>
                        </a:rPr>
                        <a:t>30</a:t>
                      </a:r>
                      <a:r>
                        <a:rPr lang="en-US" sz="1250" b="1" i="0" u="none" strike="noStrike" dirty="0">
                          <a:solidFill>
                            <a:schemeClr val="bg1"/>
                          </a:solidFill>
                          <a:latin typeface="Arial" panose="020B0604020202020204" pitchFamily="34" charset="0"/>
                          <a:cs typeface="Arial" panose="020B0604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ctr" fontAlgn="b"/>
                      <a:r>
                        <a:rPr lang="en-US" sz="1250" b="1" i="0" u="none" strike="noStrike" dirty="0" smtClean="0">
                          <a:solidFill>
                            <a:schemeClr val="bg1"/>
                          </a:solidFill>
                          <a:latin typeface="Arial" panose="020B0604020202020204" pitchFamily="34" charset="0"/>
                          <a:cs typeface="Arial" panose="020B0604020202020204" pitchFamily="34" charset="0"/>
                        </a:rPr>
                        <a:t>2.0%</a:t>
                      </a:r>
                      <a:endParaRPr lang="en-US" sz="125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ctr" fontAlgn="b"/>
                      <a:r>
                        <a:rPr lang="en-US" sz="1250" b="1" i="0" u="none" strike="noStrike" dirty="0">
                          <a:solidFill>
                            <a:schemeClr val="bg1"/>
                          </a:solidFill>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l" fontAlgn="b"/>
                      <a:endParaRPr lang="en-US" sz="1000" b="0" i="0" u="none" strike="noStrike" dirty="0">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rowSpan="7">
                  <a:txBody>
                    <a:bodyPr/>
                    <a:lstStyle/>
                    <a:p>
                      <a:pPr algn="ctr" fontAlgn="ctr"/>
                      <a:r>
                        <a:rPr lang="en-US" sz="1200" b="1" i="0" u="none" strike="noStrike" dirty="0">
                          <a:solidFill>
                            <a:srgbClr val="000000"/>
                          </a:solidFill>
                          <a:latin typeface="Arial" panose="020B0604020202020204" pitchFamily="34" charset="0"/>
                          <a:cs typeface="Arial" panose="020B0604020202020204" pitchFamily="34" charset="0"/>
                        </a:rPr>
                        <a:t>Real Rate of Return</a:t>
                      </a:r>
                    </a:p>
                  </a:txBody>
                  <a:tcPr marL="0" marR="0" marT="0" marB="0" vert="vert27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3.0%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26%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FF0000"/>
                          </a:solidFill>
                          <a:latin typeface="Arial" panose="020B0604020202020204" pitchFamily="34" charset="0"/>
                          <a:cs typeface="Arial" panose="020B0604020202020204" pitchFamily="34" charset="0"/>
                        </a:rPr>
                        <a:t> </a:t>
                      </a:r>
                      <a:endParaRPr lang="en-US" sz="1000" b="0" i="0" u="none" strike="noStrike" dirty="0">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3.5%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29%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panose="020B0604020202020204" pitchFamily="34" charset="0"/>
                          <a:cs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4.0%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33%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panose="020B0604020202020204" pitchFamily="34" charset="0"/>
                          <a:cs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4.5%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38%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panose="020B0604020202020204" pitchFamily="34" charset="0"/>
                          <a:cs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5.0%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43%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panose="020B0604020202020204" pitchFamily="34" charset="0"/>
                          <a:cs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5.5%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49%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panose="020B0604020202020204" pitchFamily="34" charset="0"/>
                          <a:cs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6.0%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55%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panose="020B0604020202020204" pitchFamily="34" charset="0"/>
                          <a:cs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199826">
                <a:tc>
                  <a:txBody>
                    <a:bodyPr/>
                    <a:lstStyle/>
                    <a:p>
                      <a:pPr algn="ctr" fontAlgn="ctr"/>
                      <a:endParaRPr lang="en-US" sz="1400" b="1" i="0" u="none" strike="noStrike" dirty="0">
                        <a:latin typeface="Arial"/>
                      </a:endParaRPr>
                    </a:p>
                  </a:txBody>
                  <a:tcPr marL="0" marR="0" marT="0" marB="0" vert="vert270" anchor="ctr">
                    <a:lnL>
                      <a:noFill/>
                    </a:lnL>
                    <a:lnR>
                      <a:noFill/>
                    </a:lnR>
                    <a:lnT>
                      <a:noFill/>
                    </a:lnT>
                    <a:lnB>
                      <a:noFill/>
                    </a:lnB>
                    <a:solidFill>
                      <a:schemeClr val="bg1"/>
                    </a:solidFill>
                  </a:tcPr>
                </a:tc>
                <a:tc gridSpan="2">
                  <a:txBody>
                    <a:bodyPr/>
                    <a:lstStyle/>
                    <a:p>
                      <a:pPr algn="l" fontAlgn="b"/>
                      <a:r>
                        <a:rPr lang="en-US" sz="1400" b="1" i="0" u="none" strike="noStrike" dirty="0" smtClean="0">
                          <a:solidFill>
                            <a:schemeClr val="tx1"/>
                          </a:solidFill>
                          <a:latin typeface="Arial" panose="020B0604020202020204" pitchFamily="34" charset="0"/>
                          <a:cs typeface="Arial" panose="020B0604020202020204" pitchFamily="34" charset="0"/>
                        </a:rPr>
                        <a:t> </a:t>
                      </a:r>
                      <a:endParaRPr lang="en-US" sz="1400" b="1" i="0" u="none" strike="noStrike" dirty="0">
                        <a:solidFill>
                          <a:schemeClr val="tx1"/>
                        </a:solidFill>
                        <a:latin typeface="Arial" panose="020B0604020202020204" pitchFamily="34" charset="0"/>
                        <a:cs typeface="Arial" panose="020B0604020202020204" pitchFamily="34" charset="0"/>
                      </a:endParaRPr>
                    </a:p>
                  </a:txBody>
                  <a:tcPr marL="0" marR="0" marT="0"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US" sz="10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0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0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0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000" b="0" i="0" u="none" strike="noStrike" dirty="0">
                        <a:latin typeface="Arial" panose="020B0604020202020204" pitchFamily="34" charset="0"/>
                        <a:cs typeface="Arial" panose="020B0604020202020204" pitchFamily="34" charset="0"/>
                      </a:endParaRP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r>
              <a:tr h="303098">
                <a:tc>
                  <a:txBody>
                    <a:bodyPr/>
                    <a:lstStyle/>
                    <a:p>
                      <a:pPr algn="ctr" fontAlgn="ctr"/>
                      <a:endParaRPr lang="en-US" sz="900" b="1" i="0" u="none" strike="noStrike" dirty="0">
                        <a:latin typeface="Arial"/>
                      </a:endParaRPr>
                    </a:p>
                  </a:txBody>
                  <a:tcPr marL="0" marR="0" marT="0" marB="0" vert="vert27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1250" b="1" i="0" u="none" strike="noStrike" dirty="0">
                          <a:solidFill>
                            <a:schemeClr val="bg1"/>
                          </a:solidFill>
                          <a:latin typeface="Arial" panose="020B0604020202020204" pitchFamily="34" charset="0"/>
                          <a:cs typeface="Arial" panose="020B0604020202020204" pitchFamily="34" charset="0"/>
                        </a:rPr>
                        <a:t> </a:t>
                      </a:r>
                      <a:r>
                        <a:rPr lang="en-US" sz="1250" b="1" i="0" u="none" strike="noStrike" dirty="0" smtClean="0">
                          <a:solidFill>
                            <a:schemeClr val="bg1"/>
                          </a:solidFill>
                          <a:latin typeface="Arial" panose="020B0604020202020204" pitchFamily="34" charset="0"/>
                          <a:cs typeface="Arial" panose="020B0604020202020204" pitchFamily="34" charset="0"/>
                        </a:rPr>
                        <a:t>PAYGO</a:t>
                      </a:r>
                      <a:endParaRPr lang="en-US" sz="125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1100" b="0" i="0" u="none" strike="noStrike" dirty="0">
                          <a:solidFill>
                            <a:schemeClr val="bg1"/>
                          </a:solidFill>
                          <a:effectLst/>
                          <a:latin typeface="Arial" panose="020B0604020202020204" pitchFamily="34" charset="0"/>
                          <a:cs typeface="Arial" panose="020B060402020202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US" sz="1000" b="0" i="0" u="none" strike="noStrike" dirty="0">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1040690">
                <a:tc>
                  <a:txBody>
                    <a:bodyPr/>
                    <a:lstStyle/>
                    <a:p>
                      <a:pPr>
                        <a:buNone/>
                        <a:defRPr sz="1000"/>
                      </a:pPr>
                      <a:endParaRPr lang="en-US" sz="900" b="0" i="0" u="none" strike="noStrike" dirty="0">
                        <a:solidFill>
                          <a:schemeClr val="tx1"/>
                        </a:solidFill>
                        <a:latin typeface="+mj-lt"/>
                      </a:endParaRPr>
                    </a:p>
                  </a:txBody>
                  <a:tcPr marL="0" marR="0" marT="0" marB="0" anchor="ctr">
                    <a:lnL>
                      <a:noFill/>
                    </a:lnL>
                    <a:lnR w="12700" cap="flat" cmpd="sng" algn="ctr">
                      <a:noFill/>
                      <a:prstDash val="solid"/>
                      <a:round/>
                      <a:headEnd type="none" w="med" len="med"/>
                      <a:tailEnd type="none" w="med" len="med"/>
                    </a:lnR>
                    <a:lnT>
                      <a:noFill/>
                    </a:lnT>
                    <a:lnB>
                      <a:noFill/>
                    </a:lnB>
                    <a:solidFill>
                      <a:schemeClr val="bg1"/>
                    </a:solidFill>
                  </a:tcPr>
                </a:tc>
                <a:tc gridSpan="6">
                  <a:txBody>
                    <a:bodyPr/>
                    <a:lstStyle/>
                    <a:p>
                      <a:pPr>
                        <a:buNone/>
                        <a:defRPr sz="1000"/>
                      </a:pPr>
                      <a:endParaRPr lang="en-US" sz="900" b="0" dirty="0" smtClean="0">
                        <a:solidFill>
                          <a:srgbClr val="000000"/>
                        </a:solidFill>
                        <a:latin typeface="Arial" panose="020B0604020202020204" pitchFamily="34" charset="0"/>
                        <a:cs typeface="Arial" panose="020B0604020202020204" pitchFamily="34" charset="0"/>
                      </a:endParaRPr>
                    </a:p>
                    <a:p>
                      <a:pPr>
                        <a:buNone/>
                        <a:defRPr sz="1000"/>
                      </a:pPr>
                      <a:r>
                        <a:rPr lang="en-US" sz="1000" b="0" kern="1200" dirty="0" smtClean="0">
                          <a:solidFill>
                            <a:srgbClr val="000000"/>
                          </a:solidFill>
                          <a:latin typeface="Arial" panose="020B0604020202020204" pitchFamily="34" charset="0"/>
                          <a:ea typeface="+mn-ea"/>
                          <a:cs typeface="Arial" panose="020B0604020202020204" pitchFamily="34" charset="0"/>
                        </a:rPr>
                        <a:t>*Personal accounts projections assume a 40-year career, retirement at age 65, and administrative fees equal to 0.5 percent of assets.  PAYGO projections assume retirement at</a:t>
                      </a:r>
                      <a:r>
                        <a:rPr lang="en-US" sz="1000" b="0" kern="1200" baseline="0" dirty="0" smtClean="0">
                          <a:solidFill>
                            <a:srgbClr val="000000"/>
                          </a:solidFill>
                          <a:latin typeface="Arial" panose="020B0604020202020204" pitchFamily="34" charset="0"/>
                          <a:ea typeface="+mn-ea"/>
                          <a:cs typeface="Arial" panose="020B0604020202020204" pitchFamily="34" charset="0"/>
                        </a:rPr>
                        <a:t> age 65 and </a:t>
                      </a:r>
                      <a:r>
                        <a:rPr lang="en-US" sz="1000" b="0" kern="1200" dirty="0" smtClean="0">
                          <a:solidFill>
                            <a:srgbClr val="000000"/>
                          </a:solidFill>
                          <a:latin typeface="Arial" panose="020B0604020202020204" pitchFamily="34" charset="0"/>
                          <a:ea typeface="+mn-ea"/>
                          <a:cs typeface="Arial" panose="020B0604020202020204" pitchFamily="34" charset="0"/>
                        </a:rPr>
                        <a:t>price indexation</a:t>
                      </a:r>
                      <a:r>
                        <a:rPr lang="en-US" sz="1000" b="0" kern="1200" baseline="0" dirty="0" smtClean="0">
                          <a:solidFill>
                            <a:srgbClr val="000000"/>
                          </a:solidFill>
                          <a:latin typeface="Arial" panose="020B0604020202020204" pitchFamily="34" charset="0"/>
                          <a:ea typeface="+mn-ea"/>
                          <a:cs typeface="Arial" panose="020B0604020202020204" pitchFamily="34" charset="0"/>
                        </a:rPr>
                        <a:t> of current benefits</a:t>
                      </a:r>
                      <a:r>
                        <a:rPr lang="en-US" sz="1000" b="0" kern="1200" dirty="0" smtClean="0">
                          <a:solidFill>
                            <a:srgbClr val="000000"/>
                          </a:solidFill>
                          <a:latin typeface="Arial" panose="020B0604020202020204" pitchFamily="34" charset="0"/>
                          <a:ea typeface="+mn-ea"/>
                          <a:cs typeface="Arial" panose="020B0604020202020204" pitchFamily="34" charset="0"/>
                        </a:rPr>
                        <a:t>.</a:t>
                      </a:r>
                    </a:p>
                    <a:p>
                      <a:pPr>
                        <a:buNone/>
                        <a:defRPr sz="1000"/>
                      </a:pPr>
                      <a:endParaRPr lang="en-US" sz="1000" b="0" kern="1200" dirty="0" smtClean="0">
                        <a:solidFill>
                          <a:srgbClr val="000000"/>
                        </a:solidFill>
                        <a:latin typeface="Arial" panose="020B0604020202020204" pitchFamily="34" charset="0"/>
                        <a:ea typeface="+mn-ea"/>
                        <a:cs typeface="Arial" panose="020B0604020202020204" pitchFamily="34" charset="0"/>
                      </a:endParaRPr>
                    </a:p>
                    <a:p>
                      <a:pPr>
                        <a:buNone/>
                        <a:defRPr sz="1000"/>
                      </a:pPr>
                      <a:r>
                        <a:rPr lang="en-US" sz="1000" b="0" kern="1200" dirty="0" smtClean="0">
                          <a:solidFill>
                            <a:srgbClr val="000000"/>
                          </a:solidFill>
                          <a:latin typeface="Arial" panose="020B0604020202020204" pitchFamily="34" charset="0"/>
                          <a:ea typeface="+mn-ea"/>
                          <a:cs typeface="Arial" panose="020B0604020202020204" pitchFamily="34" charset="0"/>
                        </a:rPr>
                        <a:t>Source:</a:t>
                      </a:r>
                      <a:r>
                        <a:rPr lang="en-US" sz="1000" b="0" kern="1200" baseline="0" dirty="0" smtClean="0">
                          <a:solidFill>
                            <a:srgbClr val="000000"/>
                          </a:solidFill>
                          <a:latin typeface="Arial" panose="020B0604020202020204" pitchFamily="34" charset="0"/>
                          <a:ea typeface="+mn-ea"/>
                          <a:cs typeface="Arial" panose="020B0604020202020204" pitchFamily="34" charset="0"/>
                        </a:rPr>
                        <a:t> GAI </a:t>
                      </a:r>
                      <a:r>
                        <a:rPr lang="en-US" sz="1000" b="0" kern="1200" dirty="0" smtClean="0">
                          <a:solidFill>
                            <a:srgbClr val="000000"/>
                          </a:solidFill>
                          <a:latin typeface="Arial" panose="020B0604020202020204" pitchFamily="34" charset="0"/>
                          <a:ea typeface="+mn-ea"/>
                          <a:cs typeface="Arial" panose="020B0604020202020204" pitchFamily="34" charset="0"/>
                        </a:rPr>
                        <a:t>calculations</a:t>
                      </a:r>
                      <a:endParaRPr lang="en-US" sz="1000" b="0" i="0" u="none" strike="noStrike" kern="1200" dirty="0" smtClean="0">
                        <a:solidFill>
                          <a:srgbClr val="000000"/>
                        </a:solidFill>
                        <a:latin typeface="Arial" panose="020B0604020202020204" pitchFamily="34" charset="0"/>
                        <a:ea typeface="+mn-ea"/>
                        <a:cs typeface="Arial" panose="020B0604020202020204" pitchFamily="34" charset="0"/>
                      </a:endParaRPr>
                    </a:p>
                    <a:p>
                      <a:pPr>
                        <a:buNone/>
                        <a:defRPr sz="1000"/>
                      </a:pPr>
                      <a:endParaRPr lang="en-US" sz="900" b="0" i="0" u="none" strike="noStrike" dirty="0">
                        <a:solidFill>
                          <a:srgbClr val="000000"/>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ctr" fontAlgn="b"/>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buNone/>
                        <a:defRPr sz="1000"/>
                      </a:pPr>
                      <a:endParaRPr lang="en-US" sz="9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bl>
          </a:graphicData>
        </a:graphic>
      </p:graphicFrame>
      <p:sp>
        <p:nvSpPr>
          <p:cNvPr id="8" name="Text Box 17"/>
          <p:cNvSpPr txBox="1">
            <a:spLocks noChangeArrowheads="1"/>
          </p:cNvSpPr>
          <p:nvPr/>
        </p:nvSpPr>
        <p:spPr bwMode="auto">
          <a:xfrm>
            <a:off x="8715404" y="2846586"/>
            <a:ext cx="285752" cy="2143140"/>
          </a:xfrm>
          <a:prstGeom prst="rect">
            <a:avLst/>
          </a:prstGeom>
          <a:noFill/>
          <a:ln w="9525">
            <a:noFill/>
            <a:miter lim="800000"/>
            <a:headEnd/>
            <a:tailEnd/>
          </a:ln>
        </p:spPr>
        <p:txBody>
          <a:bodyPr vert="vert270" lIns="45720" rIns="4572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90000"/>
              </a:lnSpc>
              <a:buFont typeface="Wingdings" pitchFamily="2" charset="2"/>
              <a:buNone/>
              <a:defRPr sz="1000"/>
            </a:pPr>
            <a:r>
              <a:rPr lang="en-US" sz="1200" i="0" u="none" dirty="0">
                <a:solidFill>
                  <a:srgbClr val="C00000"/>
                </a:solidFill>
                <a:latin typeface="Calibri" panose="020F0502020204030204" pitchFamily="34" charset="0"/>
                <a:cs typeface="Arial"/>
              </a:rPr>
              <a:t>Outperforms PAYGO</a:t>
            </a:r>
          </a:p>
          <a:p>
            <a:pPr algn="ctr" eaLnBrk="0" hangingPunct="0">
              <a:lnSpc>
                <a:spcPct val="90000"/>
              </a:lnSpc>
              <a:buFont typeface="Wingdings" pitchFamily="2" charset="2"/>
              <a:buChar char="q"/>
              <a:defRPr sz="1000"/>
            </a:pPr>
            <a:endParaRPr lang="en-US" sz="750" b="0" dirty="0">
              <a:solidFill>
                <a:srgbClr val="DDBD70"/>
              </a:solidFill>
              <a:cs typeface="Arial"/>
            </a:endParaRPr>
          </a:p>
        </p:txBody>
      </p:sp>
      <p:sp>
        <p:nvSpPr>
          <p:cNvPr id="27653" name="AutoShape 18"/>
          <p:cNvSpPr>
            <a:spLocks/>
          </p:cNvSpPr>
          <p:nvPr/>
        </p:nvSpPr>
        <p:spPr bwMode="auto">
          <a:xfrm>
            <a:off x="8572528" y="3013276"/>
            <a:ext cx="142876" cy="1809760"/>
          </a:xfrm>
          <a:prstGeom prst="rightBrace">
            <a:avLst>
              <a:gd name="adj1" fmla="val 104163"/>
              <a:gd name="adj2" fmla="val 50000"/>
            </a:avLst>
          </a:prstGeom>
          <a:noFill/>
          <a:ln w="22225">
            <a:solidFill>
              <a:srgbClr val="C00000"/>
            </a:solidFill>
            <a:round/>
            <a:headEnd/>
            <a:tailEnd/>
          </a:ln>
        </p:spPr>
        <p:txBody>
          <a:bodyPr/>
          <a:lstStyle/>
          <a:p>
            <a:pPr algn="ctr" eaLnBrk="0" hangingPunct="0">
              <a:lnSpc>
                <a:spcPct val="90000"/>
              </a:lnSpc>
              <a:buFont typeface="Wingdings" pitchFamily="2" charset="2"/>
              <a:buChar char="q"/>
            </a:pPr>
            <a:endParaRPr lang="en-US" dirty="0">
              <a:solidFill>
                <a:srgbClr val="C00000"/>
              </a:solidFill>
            </a:endParaRPr>
          </a:p>
        </p:txBody>
      </p:sp>
      <p:sp>
        <p:nvSpPr>
          <p:cNvPr id="9" name="Text Box 2"/>
          <p:cNvSpPr txBox="1">
            <a:spLocks noChangeArrowheads="1"/>
          </p:cNvSpPr>
          <p:nvPr/>
        </p:nvSpPr>
        <p:spPr bwMode="auto">
          <a:xfrm>
            <a:off x="3268213" y="141027"/>
            <a:ext cx="5732943" cy="769441"/>
          </a:xfrm>
          <a:prstGeom prst="rect">
            <a:avLst/>
          </a:prstGeom>
          <a:noFill/>
          <a:ln w="76200" algn="ctr">
            <a:noFill/>
            <a:miter lim="800000"/>
            <a:headEnd/>
            <a:tailEnd/>
          </a:ln>
          <a:effectLst/>
        </p:spPr>
        <p:txBody>
          <a:bodyPr wrap="square" lIns="72000" rIns="72000">
            <a:spAutoFit/>
          </a:bodyPr>
          <a:lstStyle/>
          <a:p>
            <a:pPr algn="ctr" eaLnBrk="0" hangingPunct="0">
              <a:spcBef>
                <a:spcPct val="50000"/>
              </a:spcBef>
              <a:defRPr/>
            </a:pPr>
            <a:r>
              <a:rPr lang="en-US" altLang="ja-JP" sz="2400" b="1" dirty="0" smtClean="0">
                <a:solidFill>
                  <a:srgbClr val="295F71"/>
                </a:solidFill>
                <a:latin typeface="Verdana" pitchFamily="34" charset="0"/>
                <a:ea typeface="MS PGothic" pitchFamily="34" charset="-128"/>
              </a:rPr>
              <a:t>INDIA</a:t>
            </a:r>
            <a:r>
              <a:rPr lang="en-US" altLang="ja-JP" sz="2400" b="1" i="0" u="none" dirty="0" smtClean="0">
                <a:solidFill>
                  <a:srgbClr val="295F71"/>
                </a:solidFill>
                <a:latin typeface="Verdana" pitchFamily="34" charset="0"/>
                <a:ea typeface="MS PGothic" pitchFamily="34" charset="-128"/>
                <a:cs typeface="+mn-cs"/>
              </a:rPr>
              <a:t>:</a:t>
            </a:r>
            <a:r>
              <a:rPr lang="en-US" altLang="ja-JP" sz="2000" b="1" i="0" u="none" dirty="0" smtClean="0">
                <a:solidFill>
                  <a:srgbClr val="295F71"/>
                </a:solidFill>
                <a:latin typeface="Verdana" pitchFamily="34" charset="0"/>
                <a:ea typeface="MS PGothic" pitchFamily="34" charset="-128"/>
                <a:cs typeface="+mn-cs"/>
              </a:rPr>
              <a:t> Stylized Replacement</a:t>
            </a:r>
            <a:br>
              <a:rPr lang="en-US" altLang="ja-JP" sz="2000" b="1" i="0" u="none" dirty="0" smtClean="0">
                <a:solidFill>
                  <a:srgbClr val="295F71"/>
                </a:solidFill>
                <a:latin typeface="Verdana" pitchFamily="34" charset="0"/>
                <a:ea typeface="MS PGothic" pitchFamily="34" charset="-128"/>
                <a:cs typeface="+mn-cs"/>
              </a:rPr>
            </a:br>
            <a:r>
              <a:rPr lang="en-US" altLang="ja-JP" sz="2000" b="1" i="0" u="none" dirty="0" smtClean="0">
                <a:solidFill>
                  <a:srgbClr val="295F71"/>
                </a:solidFill>
                <a:latin typeface="Verdana" pitchFamily="34" charset="0"/>
                <a:ea typeface="MS PGothic" pitchFamily="34" charset="-128"/>
                <a:cs typeface="+mn-cs"/>
              </a:rPr>
              <a:t> </a:t>
            </a:r>
            <a:r>
              <a:rPr lang="en-US" altLang="ja-JP" sz="2000" b="1" i="0" u="none" dirty="0">
                <a:solidFill>
                  <a:srgbClr val="295F71"/>
                </a:solidFill>
                <a:latin typeface="Verdana" pitchFamily="34" charset="0"/>
                <a:ea typeface="MS PGothic" pitchFamily="34" charset="-128"/>
                <a:cs typeface="+mn-cs"/>
              </a:rPr>
              <a:t>Rate </a:t>
            </a:r>
            <a:r>
              <a:rPr lang="en-US" altLang="ja-JP" sz="2000" b="1" i="0" u="none" dirty="0" smtClean="0">
                <a:solidFill>
                  <a:srgbClr val="295F71"/>
                </a:solidFill>
                <a:latin typeface="Verdana" pitchFamily="34" charset="0"/>
                <a:ea typeface="MS PGothic" pitchFamily="34" charset="-128"/>
                <a:cs typeface="+mn-cs"/>
              </a:rPr>
              <a:t>Projections</a:t>
            </a:r>
            <a:endParaRPr lang="en-US" altLang="ja-JP" sz="2000" b="1" i="0" u="none" spc="-60" dirty="0">
              <a:solidFill>
                <a:srgbClr val="295F71"/>
              </a:solidFill>
              <a:latin typeface="Verdana" pitchFamily="34" charset="0"/>
              <a:ea typeface="MS PGothic" pitchFamily="34" charset="-128"/>
              <a:cs typeface="+mn-cs"/>
            </a:endParaRPr>
          </a:p>
        </p:txBody>
      </p:sp>
      <p:pic>
        <p:nvPicPr>
          <p:cNvPr id="11" name="Picture 7" descr="cid:7B67230C-8A68-492D-9617-C873AEC2A1C7@cable.rcn.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12" name="スライド番号プレースホルダー 7"/>
          <p:cNvSpPr>
            <a:spLocks noGrp="1"/>
          </p:cNvSpPr>
          <p:nvPr>
            <p:ph type="sldNum" sz="quarter" idx="12"/>
          </p:nvPr>
        </p:nvSpPr>
        <p:spPr>
          <a:xfrm>
            <a:off x="6924173" y="6408752"/>
            <a:ext cx="2028758" cy="365125"/>
          </a:xfrm>
        </p:spPr>
        <p:txBody>
          <a:bodyPr/>
          <a:lstStyle/>
          <a:p>
            <a:fld id="{9F4E6490-CC6E-4CD8-839F-15249854A56D}" type="slidenum">
              <a:rPr kumimoji="1" lang="ja-JP" altLang="en-US" sz="1300" smtClean="0">
                <a:solidFill>
                  <a:schemeClr val="tx1"/>
                </a:solidFill>
                <a:latin typeface="Arial" panose="020B0604020202020204" pitchFamily="34" charset="0"/>
                <a:cs typeface="Arial" panose="020B0604020202020204" pitchFamily="34" charset="0"/>
              </a:rPr>
              <a:t>7</a:t>
            </a:fld>
            <a:endParaRPr kumimoji="1" lang="ja-JP" altLang="en-US" sz="1300"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130277" y="349942"/>
            <a:ext cx="2210937" cy="369332"/>
          </a:xfrm>
          <a:prstGeom prst="rect">
            <a:avLst/>
          </a:prstGeom>
          <a:solidFill>
            <a:srgbClr val="C00000"/>
          </a:solidFill>
        </p:spPr>
        <p:txBody>
          <a:bodyPr wrap="square" rtlCol="0">
            <a:spAutoFit/>
          </a:bodyPr>
          <a:lstStyle/>
          <a:p>
            <a:r>
              <a:rPr lang="en-US" b="1" dirty="0" smtClean="0">
                <a:solidFill>
                  <a:schemeClr val="bg1"/>
                </a:solidFill>
              </a:rPr>
              <a:t>Income Replacement</a:t>
            </a:r>
            <a:endParaRPr lang="en-US" b="1" dirty="0">
              <a:solidFill>
                <a:schemeClr val="bg1"/>
              </a:solidFill>
            </a:endParaRPr>
          </a:p>
        </p:txBody>
      </p:sp>
    </p:spTree>
    <p:extLst>
      <p:ext uri="{BB962C8B-B14F-4D97-AF65-F5344CB8AC3E}">
        <p14:creationId xmlns:p14="http://schemas.microsoft.com/office/powerpoint/2010/main" val="101371851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75907" name="Text Box 3"/>
          <p:cNvSpPr txBox="1">
            <a:spLocks noChangeArrowheads="1"/>
          </p:cNvSpPr>
          <p:nvPr/>
        </p:nvSpPr>
        <p:spPr bwMode="auto">
          <a:xfrm>
            <a:off x="157368" y="2296603"/>
            <a:ext cx="3168791" cy="3772503"/>
          </a:xfrm>
          <a:prstGeom prst="rect">
            <a:avLst/>
          </a:prstGeom>
          <a:noFill/>
          <a:ln w="25400" algn="ctr">
            <a:noFill/>
            <a:miter lim="800000"/>
            <a:headEnd/>
            <a:tailEnd/>
          </a:ln>
        </p:spPr>
        <p:txBody>
          <a:bodyPr/>
          <a:lstStyle/>
          <a:p>
            <a:pPr marL="342900" indent="-342900" eaLnBrk="0" hangingPunct="0">
              <a:buFont typeface="Wingdings" pitchFamily="2" charset="2"/>
              <a:buChar char="q"/>
            </a:pPr>
            <a:r>
              <a:rPr lang="en-US" altLang="ja-JP" sz="1400" i="0" u="none" dirty="0" smtClean="0">
                <a:latin typeface="Arial" panose="020B0604020202020204" pitchFamily="34" charset="0"/>
                <a:cs typeface="Arial" panose="020B0604020202020204" pitchFamily="34" charset="0"/>
              </a:rPr>
              <a:t>As populations age and wage growth slows, funded systems gain a decisive advantage.</a:t>
            </a:r>
          </a:p>
          <a:p>
            <a:pPr marL="342900" indent="-342900" eaLnBrk="0" hangingPunct="0">
              <a:buFont typeface="Wingdings" pitchFamily="2" charset="2"/>
              <a:buChar char="q"/>
            </a:pPr>
            <a:endParaRPr lang="en-US" altLang="ja-JP" sz="1400" i="0" u="none" dirty="0">
              <a:latin typeface="Arial" panose="020B0604020202020204" pitchFamily="34" charset="0"/>
              <a:cs typeface="Arial" panose="020B0604020202020204" pitchFamily="34" charset="0"/>
            </a:endParaRPr>
          </a:p>
          <a:p>
            <a:pPr marL="342900" indent="-342900" eaLnBrk="0" hangingPunct="0">
              <a:buFont typeface="Wingdings" pitchFamily="2" charset="2"/>
              <a:buChar char="q"/>
            </a:pPr>
            <a:r>
              <a:rPr lang="en-US" altLang="ja-JP" sz="1400" i="0" u="none" dirty="0" smtClean="0">
                <a:latin typeface="Arial" panose="020B0604020202020204" pitchFamily="34" charset="0"/>
                <a:cs typeface="Arial" panose="020B0604020202020204" pitchFamily="34" charset="0"/>
              </a:rPr>
              <a:t>In Chile, </a:t>
            </a:r>
            <a:r>
              <a:rPr lang="en-US" altLang="ja-JP" sz="1400" dirty="0" smtClean="0">
                <a:latin typeface="Arial" panose="020B0604020202020204" pitchFamily="34" charset="0"/>
                <a:cs typeface="Arial" panose="020B0604020202020204" pitchFamily="34" charset="0"/>
              </a:rPr>
              <a:t>a funded system would</a:t>
            </a:r>
            <a:r>
              <a:rPr lang="en-US" altLang="ja-JP" sz="1400" i="0" u="none" dirty="0" smtClean="0">
                <a:latin typeface="Arial" panose="020B0604020202020204" pitchFamily="34" charset="0"/>
                <a:cs typeface="Arial" panose="020B0604020202020204" pitchFamily="34" charset="0"/>
              </a:rPr>
              <a:t> deliver </a:t>
            </a:r>
            <a:r>
              <a:rPr lang="en-US" altLang="ja-JP" sz="1400" i="0" u="none" dirty="0">
                <a:latin typeface="Arial" panose="020B0604020202020204" pitchFamily="34" charset="0"/>
                <a:cs typeface="Arial" panose="020B0604020202020204" pitchFamily="34" charset="0"/>
              </a:rPr>
              <a:t>higher </a:t>
            </a:r>
            <a:r>
              <a:rPr lang="en-US" altLang="ja-JP" sz="1400" i="0" u="none" dirty="0" smtClean="0">
                <a:latin typeface="Arial" panose="020B0604020202020204" pitchFamily="34" charset="0"/>
                <a:cs typeface="Arial" panose="020B0604020202020204" pitchFamily="34" charset="0"/>
              </a:rPr>
              <a:t>replacement rates than a PAYGO system under almost any reasonable set </a:t>
            </a:r>
            <a:r>
              <a:rPr lang="en-US" altLang="ja-JP" sz="1400" i="0" u="none" dirty="0">
                <a:latin typeface="Arial" panose="020B0604020202020204" pitchFamily="34" charset="0"/>
                <a:cs typeface="Arial" panose="020B0604020202020204" pitchFamily="34" charset="0"/>
              </a:rPr>
              <a:t>of real wage growth and rate of return assumptions.</a:t>
            </a:r>
          </a:p>
        </p:txBody>
      </p:sp>
      <p:graphicFrame>
        <p:nvGraphicFramePr>
          <p:cNvPr id="6" name="Table 5"/>
          <p:cNvGraphicFramePr>
            <a:graphicFrameLocks noGrp="1"/>
          </p:cNvGraphicFramePr>
          <p:nvPr>
            <p:extLst>
              <p:ext uri="{D42A27DB-BD31-4B8C-83A1-F6EECF244321}">
                <p14:modId xmlns:p14="http://schemas.microsoft.com/office/powerpoint/2010/main" val="3381033592"/>
              </p:ext>
            </p:extLst>
          </p:nvPr>
        </p:nvGraphicFramePr>
        <p:xfrm>
          <a:off x="3497539" y="1180569"/>
          <a:ext cx="5500723" cy="5214974"/>
        </p:xfrm>
        <a:graphic>
          <a:graphicData uri="http://schemas.openxmlformats.org/drawingml/2006/table">
            <a:tbl>
              <a:tblPr/>
              <a:tblGrid>
                <a:gridCol w="319161"/>
                <a:gridCol w="777874"/>
                <a:gridCol w="777874"/>
                <a:gridCol w="777874"/>
                <a:gridCol w="777874"/>
                <a:gridCol w="777874"/>
                <a:gridCol w="777874"/>
                <a:gridCol w="514318"/>
              </a:tblGrid>
              <a:tr h="857256">
                <a:tc gridSpan="8">
                  <a:txBody>
                    <a:bodyPr/>
                    <a:lstStyle/>
                    <a:p>
                      <a:pPr algn="l" fontAlgn="b"/>
                      <a:r>
                        <a:rPr lang="en-US" sz="1200" b="1" i="0" u="none" strike="noStrike" dirty="0">
                          <a:solidFill>
                            <a:srgbClr val="000000"/>
                          </a:solidFill>
                          <a:latin typeface="Arial" panose="020B0604020202020204" pitchFamily="34" charset="0"/>
                          <a:cs typeface="Arial" panose="020B0604020202020204" pitchFamily="34" charset="0"/>
                        </a:rPr>
                        <a:t>Personal </a:t>
                      </a:r>
                      <a:r>
                        <a:rPr lang="en-US" sz="1200" b="1" i="0" u="none" strike="noStrike" dirty="0" smtClean="0">
                          <a:solidFill>
                            <a:srgbClr val="000000"/>
                          </a:solidFill>
                          <a:latin typeface="Arial" panose="020B0604020202020204" pitchFamily="34" charset="0"/>
                          <a:cs typeface="Arial" panose="020B0604020202020204" pitchFamily="34" charset="0"/>
                        </a:rPr>
                        <a:t>Accounts </a:t>
                      </a:r>
                      <a:r>
                        <a:rPr lang="en-US" sz="1200" b="1" i="0" u="none" strike="noStrike" dirty="0">
                          <a:solidFill>
                            <a:srgbClr val="000000"/>
                          </a:solidFill>
                          <a:latin typeface="Arial" panose="020B0604020202020204" pitchFamily="34" charset="0"/>
                          <a:cs typeface="Arial" panose="020B0604020202020204" pitchFamily="34" charset="0"/>
                        </a:rPr>
                        <a:t>Replacement Rates in 2050 </a:t>
                      </a:r>
                      <a:r>
                        <a:rPr lang="en-US" sz="1200" b="1" i="0" u="none" strike="noStrike" dirty="0" smtClean="0">
                          <a:solidFill>
                            <a:srgbClr val="000000"/>
                          </a:solidFill>
                          <a:latin typeface="Arial" panose="020B0604020202020204" pitchFamily="34" charset="0"/>
                          <a:cs typeface="Arial" panose="020B0604020202020204" pitchFamily="34" charset="0"/>
                        </a:rPr>
                        <a:t>versus Affordable PAYGO </a:t>
                      </a:r>
                      <a:r>
                        <a:rPr lang="en-US" sz="1200" b="1" i="0" u="none" strike="noStrike" dirty="0">
                          <a:solidFill>
                            <a:srgbClr val="000000"/>
                          </a:solidFill>
                          <a:latin typeface="Arial" panose="020B0604020202020204" pitchFamily="34" charset="0"/>
                          <a:cs typeface="Arial" panose="020B0604020202020204" pitchFamily="34" charset="0"/>
                        </a:rPr>
                        <a:t>Replacement </a:t>
                      </a:r>
                      <a:r>
                        <a:rPr lang="en-US" sz="1200" b="1" i="0" u="none" strike="noStrike" dirty="0" smtClean="0">
                          <a:solidFill>
                            <a:srgbClr val="000000"/>
                          </a:solidFill>
                          <a:latin typeface="Arial" panose="020B0604020202020204" pitchFamily="34" charset="0"/>
                          <a:cs typeface="Arial" panose="020B0604020202020204" pitchFamily="34" charset="0"/>
                        </a:rPr>
                        <a:t>Rates, Assuming the </a:t>
                      </a:r>
                      <a:r>
                        <a:rPr lang="en-US" sz="1200" b="1" i="0" u="none" strike="noStrike" dirty="0">
                          <a:solidFill>
                            <a:srgbClr val="000000"/>
                          </a:solidFill>
                          <a:latin typeface="Arial" panose="020B0604020202020204" pitchFamily="34" charset="0"/>
                          <a:cs typeface="Arial" panose="020B0604020202020204" pitchFamily="34" charset="0"/>
                        </a:rPr>
                        <a:t>Same </a:t>
                      </a:r>
                      <a:r>
                        <a:rPr lang="en-US" sz="1200" b="1" i="0" u="none" strike="noStrike" dirty="0" smtClean="0">
                          <a:solidFill>
                            <a:srgbClr val="000000"/>
                          </a:solidFill>
                          <a:latin typeface="Arial" panose="020B0604020202020204" pitchFamily="34" charset="0"/>
                          <a:cs typeface="Arial" panose="020B0604020202020204" pitchFamily="34" charset="0"/>
                        </a:rPr>
                        <a:t>12.5 </a:t>
                      </a:r>
                      <a:r>
                        <a:rPr lang="en-US" sz="1200" b="1" i="0" u="none" strike="noStrike" dirty="0">
                          <a:solidFill>
                            <a:srgbClr val="000000"/>
                          </a:solidFill>
                          <a:latin typeface="Arial" panose="020B0604020202020204" pitchFamily="34" charset="0"/>
                          <a:cs typeface="Arial" panose="020B0604020202020204" pitchFamily="34" charset="0"/>
                        </a:rPr>
                        <a:t>Percent Contribution Rate*</a:t>
                      </a:r>
                    </a:p>
                  </a:txBody>
                  <a:tcPr marL="10800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tc hMerge="1">
                  <a:txBody>
                    <a:bodyPr/>
                    <a:lstStyle/>
                    <a:p>
                      <a:pPr algn="l" fontAlgn="b"/>
                      <a:endParaRPr lang="en-US" sz="1250" b="1" i="0" u="none" strike="noStrike" dirty="0">
                        <a:latin typeface="Arial"/>
                      </a:endParaRPr>
                    </a:p>
                  </a:txBody>
                  <a:tcPr marL="0" marR="0" marT="0" marB="0" anchor="ctr">
                    <a:lnL>
                      <a:noFill/>
                    </a:lnL>
                    <a:lnR>
                      <a:noFill/>
                    </a:lnR>
                    <a:lnT>
                      <a:noFill/>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dirty="0">
                        <a:latin typeface="Arial"/>
                      </a:endParaRPr>
                    </a:p>
                  </a:txBody>
                  <a:tcPr marL="0" marR="0" marT="0" marB="0" anchor="b">
                    <a:lnL>
                      <a:noFill/>
                    </a:lnL>
                    <a:lnR>
                      <a:noFill/>
                    </a:lnR>
                    <a:lnT>
                      <a:noFill/>
                    </a:lnT>
                    <a:lnB>
                      <a:noFill/>
                    </a:lnB>
                  </a:tcPr>
                </a:tc>
              </a:tr>
              <a:tr h="309154">
                <a:tc>
                  <a:txBody>
                    <a:bodyPr/>
                    <a:lstStyle/>
                    <a:p>
                      <a:pPr algn="l" fontAlgn="b"/>
                      <a:endParaRPr lang="en-US" sz="1000" b="0" i="0" u="none" strike="noStrike" dirty="0">
                        <a:latin typeface="Arial"/>
                      </a:endParaRP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fontAlgn="b"/>
                      <a:endParaRPr lang="en-US" sz="1000" b="0" i="0" u="none" strike="noStrike" dirty="0">
                        <a:latin typeface="Arial"/>
                      </a:endParaRPr>
                    </a:p>
                  </a:txBody>
                  <a:tcPr marL="0" marR="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fontAlgn="b"/>
                      <a:r>
                        <a:rPr lang="en-US" sz="1200" b="1" i="0" u="none" strike="noStrike" dirty="0">
                          <a:solidFill>
                            <a:srgbClr val="000000"/>
                          </a:solidFill>
                          <a:latin typeface="Arial" panose="020B0604020202020204" pitchFamily="34" charset="0"/>
                          <a:cs typeface="Arial" panose="020B0604020202020204" pitchFamily="34" charset="0"/>
                        </a:rPr>
                        <a:t>Real Wage Growth Rate</a:t>
                      </a:r>
                    </a:p>
                  </a:txBody>
                  <a:tcPr marL="0" marR="0"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latin typeface="Aria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27338">
                <a:tc>
                  <a:txBody>
                    <a:bodyPr/>
                    <a:lstStyle/>
                    <a:p>
                      <a:pPr algn="l" fontAlgn="b"/>
                      <a:endParaRPr lang="en-US" sz="1000" b="0" i="0" u="none" strike="noStrike" dirty="0">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1250" b="1" i="0" u="none" strike="noStrike" dirty="0" smtClean="0">
                          <a:solidFill>
                            <a:schemeClr val="bg1"/>
                          </a:solidFill>
                          <a:latin typeface="Arial" panose="020B0604020202020204" pitchFamily="34" charset="0"/>
                          <a:cs typeface="Arial" panose="020B0604020202020204" pitchFamily="34" charset="0"/>
                        </a:rPr>
                        <a:t>FUNDED</a:t>
                      </a:r>
                      <a:r>
                        <a:rPr lang="en-US" sz="1250" b="0" i="0" u="none" strike="noStrike" dirty="0">
                          <a:solidFill>
                            <a:schemeClr val="bg1"/>
                          </a:solidFill>
                          <a:latin typeface="Arial" panose="020B0604020202020204" pitchFamily="34" charset="0"/>
                          <a:cs typeface="Arial" panose="020B0604020202020204" pitchFamily="34" charset="0"/>
                        </a:rPr>
                        <a:t> </a:t>
                      </a:r>
                      <a:endParaRPr lang="en-US" sz="14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ctr" fontAlgn="b"/>
                      <a:r>
                        <a:rPr lang="en-US" sz="1250" b="1" i="0" u="none" strike="noStrike" dirty="0" smtClean="0">
                          <a:solidFill>
                            <a:schemeClr val="bg1"/>
                          </a:solidFill>
                          <a:latin typeface="Arial" panose="020B0604020202020204" pitchFamily="34" charset="0"/>
                          <a:cs typeface="Arial" panose="020B0604020202020204" pitchFamily="34" charset="0"/>
                        </a:rPr>
                        <a:t>3.0%</a:t>
                      </a:r>
                      <a:endParaRPr lang="en-US" sz="125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ctr" fontAlgn="b"/>
                      <a:r>
                        <a:rPr lang="en-US" sz="1250" b="1" i="0" u="none" strike="noStrike" dirty="0">
                          <a:solidFill>
                            <a:schemeClr val="bg1"/>
                          </a:solidFill>
                          <a:latin typeface="Arial" panose="020B0604020202020204" pitchFamily="34" charset="0"/>
                          <a:cs typeface="Arial" panose="020B06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ctr" fontAlgn="b"/>
                      <a:r>
                        <a:rPr lang="en-US" sz="1250" b="1" i="0" u="none" strike="noStrike" dirty="0">
                          <a:solidFill>
                            <a:schemeClr val="bg1"/>
                          </a:solidFill>
                          <a:latin typeface="Arial" panose="020B0604020202020204" pitchFamily="34" charset="0"/>
                          <a:cs typeface="Arial" panose="020B0604020202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ctr" fontAlgn="b"/>
                      <a:r>
                        <a:rPr lang="en-US" sz="1250" b="1" i="0" u="none" strike="noStrike" dirty="0">
                          <a:solidFill>
                            <a:schemeClr val="bg1"/>
                          </a:solidFill>
                          <a:latin typeface="Arial" panose="020B0604020202020204" pitchFamily="34" charset="0"/>
                          <a:cs typeface="Arial" panose="020B0604020202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ctr" fontAlgn="b"/>
                      <a:r>
                        <a:rPr lang="en-US" sz="1250" b="1" i="0" u="none" strike="noStrike" dirty="0">
                          <a:solidFill>
                            <a:schemeClr val="bg1"/>
                          </a:solidFill>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l" fontAlgn="b"/>
                      <a:endParaRPr lang="en-US" sz="100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rowSpan="7">
                  <a:txBody>
                    <a:bodyPr/>
                    <a:lstStyle/>
                    <a:p>
                      <a:pPr algn="ctr" fontAlgn="ctr"/>
                      <a:r>
                        <a:rPr lang="en-US" sz="1200" b="1" i="0" u="none" strike="noStrike" dirty="0">
                          <a:solidFill>
                            <a:srgbClr val="000000"/>
                          </a:solidFill>
                          <a:latin typeface="Arial" panose="020B0604020202020204" pitchFamily="34" charset="0"/>
                          <a:cs typeface="Arial" panose="020B0604020202020204" pitchFamily="34" charset="0"/>
                        </a:rPr>
                        <a:t>Real Rate of Return</a:t>
                      </a:r>
                    </a:p>
                  </a:txBody>
                  <a:tcPr marL="0" marR="0" marT="0" marB="0" vert="vert27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3.0%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26%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solidFill>
                            <a:srgbClr val="FF0000"/>
                          </a:solidFill>
                          <a:latin typeface="Arial"/>
                        </a:rPr>
                        <a:t> </a:t>
                      </a:r>
                      <a:endParaRPr lang="en-US" sz="1000" b="0"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3.5%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30%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4.0%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35%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4.5%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41%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5.0%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48%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5.5%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56%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6.0%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65%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rgbClr val="000000"/>
                          </a:solidFill>
                          <a:effectLst/>
                          <a:latin typeface="Arial" panose="020B0604020202020204" pitchFamily="34" charset="0"/>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199826">
                <a:tc>
                  <a:txBody>
                    <a:bodyPr/>
                    <a:lstStyle/>
                    <a:p>
                      <a:pPr algn="ctr" fontAlgn="ctr"/>
                      <a:endParaRPr lang="en-US" sz="1400" b="1" i="0" u="none" strike="noStrike" dirty="0">
                        <a:latin typeface="Arial"/>
                      </a:endParaRPr>
                    </a:p>
                  </a:txBody>
                  <a:tcPr marL="0" marR="0" marT="0" marB="0" vert="vert270" anchor="ctr">
                    <a:lnL>
                      <a:noFill/>
                    </a:lnL>
                    <a:lnR>
                      <a:noFill/>
                    </a:lnR>
                    <a:lnT>
                      <a:noFill/>
                    </a:lnT>
                    <a:lnB>
                      <a:noFill/>
                    </a:lnB>
                    <a:solidFill>
                      <a:schemeClr val="bg1"/>
                    </a:solidFill>
                  </a:tcPr>
                </a:tc>
                <a:tc gridSpan="2">
                  <a:txBody>
                    <a:bodyPr/>
                    <a:lstStyle/>
                    <a:p>
                      <a:pPr algn="l" fontAlgn="b"/>
                      <a:r>
                        <a:rPr lang="en-US" sz="1400" b="1" i="0" u="none" strike="noStrike" dirty="0" smtClean="0">
                          <a:solidFill>
                            <a:schemeClr val="tx1"/>
                          </a:solidFill>
                          <a:latin typeface="Arial" panose="020B0604020202020204" pitchFamily="34" charset="0"/>
                          <a:cs typeface="Arial" panose="020B0604020202020204" pitchFamily="34" charset="0"/>
                        </a:rPr>
                        <a:t> </a:t>
                      </a:r>
                      <a:endParaRPr lang="en-US" sz="1400" b="1" i="0" u="none" strike="noStrike" dirty="0">
                        <a:solidFill>
                          <a:schemeClr val="tx1"/>
                        </a:solidFill>
                        <a:latin typeface="Arial" panose="020B0604020202020204" pitchFamily="34" charset="0"/>
                        <a:cs typeface="Arial" panose="020B0604020202020204" pitchFamily="34" charset="0"/>
                      </a:endParaRPr>
                    </a:p>
                  </a:txBody>
                  <a:tcPr marL="0" marR="0" marT="0"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US" sz="10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0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0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000" b="0" i="0" u="none" strike="noStrike"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000" b="0" i="0" u="none" strike="noStrike" dirty="0">
                        <a:latin typeface="Arial"/>
                      </a:endParaRP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r>
              <a:tr h="303098">
                <a:tc>
                  <a:txBody>
                    <a:bodyPr/>
                    <a:lstStyle/>
                    <a:p>
                      <a:pPr algn="ctr" fontAlgn="ctr"/>
                      <a:endParaRPr lang="en-US" sz="900" b="1" i="0" u="none" strike="noStrike" dirty="0">
                        <a:latin typeface="Arial"/>
                      </a:endParaRPr>
                    </a:p>
                  </a:txBody>
                  <a:tcPr marL="0" marR="0" marT="0" marB="0" vert="vert27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1250" b="1" i="0" u="none" strike="noStrike" dirty="0">
                          <a:solidFill>
                            <a:schemeClr val="bg1"/>
                          </a:solidFill>
                          <a:latin typeface="Arial" panose="020B0604020202020204" pitchFamily="34" charset="0"/>
                          <a:cs typeface="Arial" panose="020B0604020202020204" pitchFamily="34" charset="0"/>
                        </a:rPr>
                        <a:t> </a:t>
                      </a:r>
                      <a:r>
                        <a:rPr lang="en-US" sz="1250" b="1" i="0" u="none" strike="noStrike" dirty="0" smtClean="0">
                          <a:solidFill>
                            <a:schemeClr val="bg1"/>
                          </a:solidFill>
                          <a:latin typeface="Arial" panose="020B0604020202020204" pitchFamily="34" charset="0"/>
                          <a:cs typeface="Arial" panose="020B0604020202020204" pitchFamily="34" charset="0"/>
                        </a:rPr>
                        <a:t>PAYGO</a:t>
                      </a:r>
                      <a:endParaRPr lang="en-US" sz="125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ja-JP" sz="1100" b="0" i="0" u="none" strike="noStrike" dirty="0">
                          <a:solidFill>
                            <a:schemeClr val="bg1"/>
                          </a:solidFill>
                          <a:effectLst/>
                          <a:latin typeface="Arial" panose="020B0604020202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ja-JP" sz="1100" b="0" i="0" u="none" strike="noStrike" dirty="0">
                          <a:solidFill>
                            <a:schemeClr val="bg1"/>
                          </a:solidFill>
                          <a:effectLst/>
                          <a:latin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ja-JP" sz="1100" b="0" i="0" u="none" strike="noStrike" dirty="0">
                          <a:solidFill>
                            <a:schemeClr val="bg1"/>
                          </a:solidFill>
                          <a:effectLst/>
                          <a:latin typeface="Arial" panose="020B0604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ja-JP" sz="1100" b="0" i="0" u="none" strike="noStrike" dirty="0">
                          <a:solidFill>
                            <a:schemeClr val="bg1"/>
                          </a:solidFill>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ja-JP" sz="1100" b="0" i="0" u="none" strike="noStrike" dirty="0">
                          <a:solidFill>
                            <a:schemeClr val="bg1"/>
                          </a:solidFill>
                          <a:effectLst/>
                          <a:latin typeface="Arial" panose="020B0604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US" sz="1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1040690">
                <a:tc>
                  <a:txBody>
                    <a:bodyPr/>
                    <a:lstStyle/>
                    <a:p>
                      <a:pPr>
                        <a:buNone/>
                        <a:defRPr sz="1000"/>
                      </a:pPr>
                      <a:endParaRPr lang="en-US" sz="900" b="0" i="0" u="none" strike="noStrike" dirty="0">
                        <a:solidFill>
                          <a:schemeClr val="tx1"/>
                        </a:solidFill>
                        <a:latin typeface="+mj-lt"/>
                      </a:endParaRPr>
                    </a:p>
                  </a:txBody>
                  <a:tcPr marL="0" marR="0" marT="0" marB="0" anchor="ctr">
                    <a:lnL>
                      <a:noFill/>
                    </a:lnL>
                    <a:lnR w="12700" cap="flat" cmpd="sng" algn="ctr">
                      <a:noFill/>
                      <a:prstDash val="solid"/>
                      <a:round/>
                      <a:headEnd type="none" w="med" len="med"/>
                      <a:tailEnd type="none" w="med" len="med"/>
                    </a:lnR>
                    <a:lnT>
                      <a:noFill/>
                    </a:lnT>
                    <a:lnB>
                      <a:noFill/>
                    </a:lnB>
                    <a:solidFill>
                      <a:schemeClr val="bg1"/>
                    </a:solidFill>
                  </a:tcPr>
                </a:tc>
                <a:tc gridSpan="6">
                  <a:txBody>
                    <a:bodyPr/>
                    <a:lstStyle/>
                    <a:p>
                      <a:pPr>
                        <a:buNone/>
                        <a:defRPr sz="1000"/>
                      </a:pPr>
                      <a:endParaRPr lang="en-US" sz="900" b="0" dirty="0" smtClean="0">
                        <a:solidFill>
                          <a:srgbClr val="000000"/>
                        </a:solidFill>
                        <a:latin typeface="+mn-lt"/>
                        <a:cs typeface="Arial"/>
                      </a:endParaRPr>
                    </a:p>
                    <a:p>
                      <a:pPr>
                        <a:buNone/>
                        <a:defRPr sz="1000"/>
                      </a:pPr>
                      <a:r>
                        <a:rPr lang="en-US" sz="1000" b="0" kern="1200" dirty="0" smtClean="0">
                          <a:solidFill>
                            <a:srgbClr val="000000"/>
                          </a:solidFill>
                          <a:latin typeface="Arial" panose="020B0604020202020204" pitchFamily="34" charset="0"/>
                          <a:ea typeface="+mn-ea"/>
                          <a:cs typeface="Arial" panose="020B0604020202020204" pitchFamily="34" charset="0"/>
                        </a:rPr>
                        <a:t>*Personal accounts projections assume a 40-year career, retirement at age 65, and administrative fees equal to 0.5 percent of assets.  PAYGO projections assume retirement at age 65 and price indexation</a:t>
                      </a:r>
                      <a:r>
                        <a:rPr lang="en-US" sz="1000" b="0" kern="1200" baseline="0" dirty="0" smtClean="0">
                          <a:solidFill>
                            <a:srgbClr val="000000"/>
                          </a:solidFill>
                          <a:latin typeface="Arial" panose="020B0604020202020204" pitchFamily="34" charset="0"/>
                          <a:ea typeface="+mn-ea"/>
                          <a:cs typeface="Arial" panose="020B0604020202020204" pitchFamily="34" charset="0"/>
                        </a:rPr>
                        <a:t> of current benefits</a:t>
                      </a:r>
                      <a:r>
                        <a:rPr lang="en-US" sz="1000" b="0" kern="1200" dirty="0" smtClean="0">
                          <a:solidFill>
                            <a:srgbClr val="000000"/>
                          </a:solidFill>
                          <a:latin typeface="Arial" panose="020B0604020202020204" pitchFamily="34" charset="0"/>
                          <a:ea typeface="+mn-ea"/>
                          <a:cs typeface="Arial" panose="020B0604020202020204" pitchFamily="34" charset="0"/>
                        </a:rPr>
                        <a:t>.</a:t>
                      </a:r>
                    </a:p>
                    <a:p>
                      <a:pPr>
                        <a:buNone/>
                        <a:defRPr sz="1000"/>
                      </a:pPr>
                      <a:endParaRPr lang="en-US" sz="1000" b="0" kern="1200" dirty="0" smtClean="0">
                        <a:solidFill>
                          <a:srgbClr val="000000"/>
                        </a:solidFill>
                        <a:latin typeface="Arial" panose="020B0604020202020204" pitchFamily="34" charset="0"/>
                        <a:ea typeface="+mn-ea"/>
                        <a:cs typeface="Arial" panose="020B0604020202020204" pitchFamily="34" charset="0"/>
                      </a:endParaRPr>
                    </a:p>
                    <a:p>
                      <a:pPr>
                        <a:buNone/>
                        <a:defRPr sz="1000"/>
                      </a:pPr>
                      <a:r>
                        <a:rPr lang="en-US" sz="1000" b="0" kern="1200" dirty="0" smtClean="0">
                          <a:solidFill>
                            <a:srgbClr val="000000"/>
                          </a:solidFill>
                          <a:latin typeface="Arial" panose="020B0604020202020204" pitchFamily="34" charset="0"/>
                          <a:ea typeface="+mn-ea"/>
                          <a:cs typeface="Arial" panose="020B0604020202020204" pitchFamily="34" charset="0"/>
                        </a:rPr>
                        <a:t>Source: GAI</a:t>
                      </a:r>
                      <a:r>
                        <a:rPr lang="en-US" sz="1000" b="0" kern="1200" baseline="0" dirty="0" smtClean="0">
                          <a:solidFill>
                            <a:srgbClr val="000000"/>
                          </a:solidFill>
                          <a:latin typeface="Arial" panose="020B0604020202020204" pitchFamily="34" charset="0"/>
                          <a:ea typeface="+mn-ea"/>
                          <a:cs typeface="Arial" panose="020B0604020202020204" pitchFamily="34" charset="0"/>
                        </a:rPr>
                        <a:t> calculations</a:t>
                      </a:r>
                      <a:endParaRPr lang="en-US" sz="900" b="0" i="0" u="none" strike="noStrike" dirty="0">
                        <a:solidFill>
                          <a:srgbClr val="000000"/>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ctr" fontAlgn="b"/>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buNone/>
                        <a:defRPr sz="1000"/>
                      </a:pPr>
                      <a:endParaRPr lang="en-US" sz="900" b="0" i="0" u="none" strike="noStrike" dirty="0">
                        <a:solidFill>
                          <a:srgbClr val="000000"/>
                        </a:solidFill>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bl>
          </a:graphicData>
        </a:graphic>
      </p:graphicFrame>
      <p:sp>
        <p:nvSpPr>
          <p:cNvPr id="8" name="Text Box 17"/>
          <p:cNvSpPr txBox="1">
            <a:spLocks noChangeArrowheads="1"/>
          </p:cNvSpPr>
          <p:nvPr/>
        </p:nvSpPr>
        <p:spPr bwMode="auto">
          <a:xfrm>
            <a:off x="8715404" y="2714625"/>
            <a:ext cx="285752" cy="2143140"/>
          </a:xfrm>
          <a:prstGeom prst="rect">
            <a:avLst/>
          </a:prstGeom>
          <a:noFill/>
          <a:ln w="9525">
            <a:noFill/>
            <a:miter lim="800000"/>
            <a:headEnd/>
            <a:tailEnd/>
          </a:ln>
        </p:spPr>
        <p:txBody>
          <a:bodyPr vert="vert270" lIns="45720" rIns="4572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90000"/>
              </a:lnSpc>
              <a:buFont typeface="Wingdings" pitchFamily="2" charset="2"/>
              <a:buNone/>
              <a:defRPr sz="1000"/>
            </a:pPr>
            <a:r>
              <a:rPr lang="en-US" sz="1200" i="0" u="none" dirty="0">
                <a:solidFill>
                  <a:srgbClr val="C00000"/>
                </a:solidFill>
                <a:latin typeface="Calibri" panose="020F0502020204030204" pitchFamily="34" charset="0"/>
                <a:cs typeface="Arial"/>
              </a:rPr>
              <a:t>Outperforms PAYGO</a:t>
            </a:r>
          </a:p>
          <a:p>
            <a:pPr algn="ctr" eaLnBrk="0" hangingPunct="0">
              <a:lnSpc>
                <a:spcPct val="90000"/>
              </a:lnSpc>
              <a:buFont typeface="Wingdings" pitchFamily="2" charset="2"/>
              <a:buChar char="q"/>
              <a:defRPr sz="1000"/>
            </a:pPr>
            <a:endParaRPr lang="en-US" sz="750" b="0" dirty="0">
              <a:solidFill>
                <a:srgbClr val="DDBD70"/>
              </a:solidFill>
              <a:cs typeface="Arial"/>
            </a:endParaRPr>
          </a:p>
        </p:txBody>
      </p:sp>
      <p:sp>
        <p:nvSpPr>
          <p:cNvPr id="27653" name="AutoShape 18"/>
          <p:cNvSpPr>
            <a:spLocks/>
          </p:cNvSpPr>
          <p:nvPr/>
        </p:nvSpPr>
        <p:spPr bwMode="auto">
          <a:xfrm>
            <a:off x="8501063" y="2714625"/>
            <a:ext cx="136525" cy="2057400"/>
          </a:xfrm>
          <a:prstGeom prst="rightBrace">
            <a:avLst>
              <a:gd name="adj1" fmla="val 104163"/>
              <a:gd name="adj2" fmla="val 50000"/>
            </a:avLst>
          </a:prstGeom>
          <a:noFill/>
          <a:ln w="22225">
            <a:solidFill>
              <a:srgbClr val="C00000"/>
            </a:solidFill>
            <a:round/>
            <a:headEnd/>
            <a:tailEnd/>
          </a:ln>
        </p:spPr>
        <p:txBody>
          <a:bodyPr/>
          <a:lstStyle/>
          <a:p>
            <a:pPr algn="ctr" eaLnBrk="0" hangingPunct="0">
              <a:lnSpc>
                <a:spcPct val="90000"/>
              </a:lnSpc>
              <a:buFont typeface="Wingdings" pitchFamily="2" charset="2"/>
              <a:buChar char="q"/>
            </a:pPr>
            <a:endParaRPr lang="en-US" dirty="0">
              <a:solidFill>
                <a:srgbClr val="DDBD70"/>
              </a:solidFill>
            </a:endParaRPr>
          </a:p>
        </p:txBody>
      </p:sp>
      <p:sp>
        <p:nvSpPr>
          <p:cNvPr id="9" name="Text Box 2"/>
          <p:cNvSpPr txBox="1">
            <a:spLocks noChangeArrowheads="1"/>
          </p:cNvSpPr>
          <p:nvPr/>
        </p:nvSpPr>
        <p:spPr bwMode="auto">
          <a:xfrm>
            <a:off x="3425588" y="152400"/>
            <a:ext cx="5432692" cy="769441"/>
          </a:xfrm>
          <a:prstGeom prst="rect">
            <a:avLst/>
          </a:prstGeom>
          <a:noFill/>
          <a:ln w="76200" algn="ctr">
            <a:noFill/>
            <a:miter lim="800000"/>
            <a:headEnd/>
            <a:tailEnd/>
          </a:ln>
          <a:effectLst/>
        </p:spPr>
        <p:txBody>
          <a:bodyPr wrap="square" lIns="72000" rIns="72000">
            <a:spAutoFit/>
          </a:bodyPr>
          <a:lstStyle/>
          <a:p>
            <a:pPr algn="ctr" eaLnBrk="0" hangingPunct="0">
              <a:spcBef>
                <a:spcPct val="50000"/>
              </a:spcBef>
              <a:defRPr/>
            </a:pPr>
            <a:r>
              <a:rPr lang="en-US" altLang="ja-JP" sz="2400" b="1" i="0" u="none" dirty="0" smtClean="0">
                <a:solidFill>
                  <a:srgbClr val="295F71"/>
                </a:solidFill>
                <a:latin typeface="Verdana" pitchFamily="34" charset="0"/>
                <a:ea typeface="MS PGothic" pitchFamily="34" charset="-128"/>
                <a:cs typeface="+mn-cs"/>
              </a:rPr>
              <a:t>CHILE:</a:t>
            </a:r>
            <a:r>
              <a:rPr lang="en-US" altLang="ja-JP" sz="2000" b="1" i="0" u="none" dirty="0" smtClean="0">
                <a:solidFill>
                  <a:srgbClr val="295F71"/>
                </a:solidFill>
                <a:latin typeface="Verdana" pitchFamily="34" charset="0"/>
                <a:ea typeface="MS PGothic" pitchFamily="34" charset="-128"/>
                <a:cs typeface="+mn-cs"/>
              </a:rPr>
              <a:t> Stylized Replacement</a:t>
            </a:r>
            <a:br>
              <a:rPr lang="en-US" altLang="ja-JP" sz="2000" b="1" i="0" u="none" dirty="0" smtClean="0">
                <a:solidFill>
                  <a:srgbClr val="295F71"/>
                </a:solidFill>
                <a:latin typeface="Verdana" pitchFamily="34" charset="0"/>
                <a:ea typeface="MS PGothic" pitchFamily="34" charset="-128"/>
                <a:cs typeface="+mn-cs"/>
              </a:rPr>
            </a:br>
            <a:r>
              <a:rPr lang="en-US" altLang="ja-JP" sz="2000" b="1" i="0" u="none" dirty="0" smtClean="0">
                <a:solidFill>
                  <a:srgbClr val="295F71"/>
                </a:solidFill>
                <a:latin typeface="Verdana" pitchFamily="34" charset="0"/>
                <a:ea typeface="MS PGothic" pitchFamily="34" charset="-128"/>
                <a:cs typeface="+mn-cs"/>
              </a:rPr>
              <a:t>Rate Projections</a:t>
            </a:r>
            <a:endParaRPr lang="en-US" altLang="ja-JP" sz="2000" b="1" i="0" u="none" spc="-60" dirty="0">
              <a:solidFill>
                <a:srgbClr val="295F71"/>
              </a:solidFill>
              <a:latin typeface="Verdana" pitchFamily="34" charset="0"/>
              <a:ea typeface="MS PGothic" pitchFamily="34" charset="-128"/>
              <a:cs typeface="+mn-cs"/>
            </a:endParaRPr>
          </a:p>
        </p:txBody>
      </p:sp>
      <p:pic>
        <p:nvPicPr>
          <p:cNvPr id="11" name="Picture 7" descr="cid:7B67230C-8A68-492D-9617-C873AEC2A1C7@cable.rcn.com"/>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12" name="スライド番号プレースホルダー 7"/>
          <p:cNvSpPr>
            <a:spLocks noGrp="1"/>
          </p:cNvSpPr>
          <p:nvPr>
            <p:ph type="sldNum" sz="quarter" idx="12"/>
          </p:nvPr>
        </p:nvSpPr>
        <p:spPr>
          <a:xfrm>
            <a:off x="6924173" y="6408752"/>
            <a:ext cx="2028758" cy="365125"/>
          </a:xfrm>
        </p:spPr>
        <p:txBody>
          <a:bodyPr/>
          <a:lstStyle/>
          <a:p>
            <a:fld id="{80D8D917-570B-4BF1-9E6E-C9FE308613EE}" type="slidenum">
              <a:rPr kumimoji="1" lang="ja-JP" altLang="en-US" sz="1300" smtClean="0">
                <a:solidFill>
                  <a:schemeClr val="tx1"/>
                </a:solidFill>
                <a:latin typeface="Arial" panose="020B0604020202020204" pitchFamily="34" charset="0"/>
                <a:cs typeface="Arial" panose="020B0604020202020204" pitchFamily="34" charset="0"/>
              </a:rPr>
              <a:t>8</a:t>
            </a:fld>
            <a:endParaRPr kumimoji="1" lang="ja-JP" altLang="en-US" sz="1300"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130277" y="349942"/>
            <a:ext cx="2210937" cy="369332"/>
          </a:xfrm>
          <a:prstGeom prst="rect">
            <a:avLst/>
          </a:prstGeom>
          <a:solidFill>
            <a:srgbClr val="C00000"/>
          </a:solidFill>
        </p:spPr>
        <p:txBody>
          <a:bodyPr wrap="square" rtlCol="0">
            <a:spAutoFit/>
          </a:bodyPr>
          <a:lstStyle/>
          <a:p>
            <a:r>
              <a:rPr lang="en-US" b="1" dirty="0" smtClean="0">
                <a:solidFill>
                  <a:schemeClr val="bg1"/>
                </a:solidFill>
              </a:rPr>
              <a:t>Income Replacement</a:t>
            </a:r>
            <a:endParaRPr lang="en-US" b="1" dirty="0">
              <a:solidFill>
                <a:schemeClr val="bg1"/>
              </a:solidFill>
            </a:endParaRPr>
          </a:p>
        </p:txBody>
      </p:sp>
    </p:spTree>
    <p:extLst>
      <p:ext uri="{BB962C8B-B14F-4D97-AF65-F5344CB8AC3E}">
        <p14:creationId xmlns:p14="http://schemas.microsoft.com/office/powerpoint/2010/main" val="374423684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75907" name="Text Box 3"/>
          <p:cNvSpPr txBox="1">
            <a:spLocks noChangeArrowheads="1"/>
          </p:cNvSpPr>
          <p:nvPr/>
        </p:nvSpPr>
        <p:spPr bwMode="auto">
          <a:xfrm>
            <a:off x="130277" y="2269117"/>
            <a:ext cx="3132138" cy="3687930"/>
          </a:xfrm>
          <a:prstGeom prst="rect">
            <a:avLst/>
          </a:prstGeom>
          <a:noFill/>
          <a:ln w="25400" algn="ctr">
            <a:noFill/>
            <a:miter lim="800000"/>
            <a:headEnd/>
            <a:tailEnd/>
          </a:ln>
        </p:spPr>
        <p:txBody>
          <a:bodyPr/>
          <a:lstStyle/>
          <a:p>
            <a:pPr marL="342900" indent="-342900" eaLnBrk="0" hangingPunct="0">
              <a:buFont typeface="Wingdings" pitchFamily="2" charset="2"/>
              <a:buChar char="q"/>
            </a:pPr>
            <a:r>
              <a:rPr lang="en-US" altLang="ja-JP" sz="1400" i="0" u="none" dirty="0" smtClean="0">
                <a:latin typeface="Arial" panose="020B0604020202020204" pitchFamily="34" charset="0"/>
                <a:cs typeface="Arial" panose="020B0604020202020204" pitchFamily="34" charset="0"/>
              </a:rPr>
              <a:t>In the most rapidly aging countries, where workforces are actually contracting, the advantage of funded systems becomes overwhelming.  </a:t>
            </a:r>
            <a:endParaRPr lang="en-US" altLang="ja-JP" sz="1400" i="0" u="none" dirty="0">
              <a:latin typeface="Arial" panose="020B0604020202020204" pitchFamily="34" charset="0"/>
              <a:cs typeface="Arial" panose="020B0604020202020204" pitchFamily="34" charset="0"/>
            </a:endParaRPr>
          </a:p>
          <a:p>
            <a:pPr marL="342900" indent="-342900" eaLnBrk="0" hangingPunct="0">
              <a:buFont typeface="Wingdings" pitchFamily="2" charset="2"/>
              <a:buChar char="q"/>
            </a:pPr>
            <a:endParaRPr lang="en-US" altLang="ja-JP" sz="1400" i="0" u="none" dirty="0">
              <a:latin typeface="Arial" panose="020B0604020202020204" pitchFamily="34" charset="0"/>
              <a:cs typeface="Arial" panose="020B0604020202020204" pitchFamily="34" charset="0"/>
            </a:endParaRPr>
          </a:p>
          <a:p>
            <a:pPr marL="342900" indent="-342900" eaLnBrk="0" hangingPunct="0">
              <a:buFont typeface="Wingdings" pitchFamily="2" charset="2"/>
              <a:buChar char="q"/>
            </a:pPr>
            <a:r>
              <a:rPr lang="en-US" altLang="ja-JP" sz="1400" i="0" u="none" dirty="0" smtClean="0">
                <a:latin typeface="Arial" panose="020B0604020202020204" pitchFamily="34" charset="0"/>
                <a:cs typeface="Arial" panose="020B0604020202020204" pitchFamily="34" charset="0"/>
              </a:rPr>
              <a:t>In South Korea, there is </a:t>
            </a:r>
            <a:r>
              <a:rPr lang="en-US" altLang="ja-JP" sz="1400" dirty="0" smtClean="0">
                <a:latin typeface="Arial" panose="020B0604020202020204" pitchFamily="34" charset="0"/>
                <a:cs typeface="Arial" panose="020B0604020202020204" pitchFamily="34" charset="0"/>
              </a:rPr>
              <a:t>no reasonable </a:t>
            </a:r>
            <a:r>
              <a:rPr lang="en-US" altLang="ja-JP" sz="1400" i="0" u="none" dirty="0" smtClean="0">
                <a:latin typeface="Arial" panose="020B0604020202020204" pitchFamily="34" charset="0"/>
                <a:cs typeface="Arial" panose="020B0604020202020204" pitchFamily="34" charset="0"/>
              </a:rPr>
              <a:t>scenario in which</a:t>
            </a:r>
            <a:br>
              <a:rPr lang="en-US" altLang="ja-JP" sz="1400" i="0" u="none" dirty="0" smtClean="0">
                <a:latin typeface="Arial" panose="020B0604020202020204" pitchFamily="34" charset="0"/>
                <a:cs typeface="Arial" panose="020B0604020202020204" pitchFamily="34" charset="0"/>
              </a:rPr>
            </a:br>
            <a:r>
              <a:rPr lang="en-US" altLang="ja-JP" sz="1400" dirty="0" smtClean="0">
                <a:latin typeface="Arial" panose="020B0604020202020204" pitchFamily="34" charset="0"/>
                <a:cs typeface="Arial" panose="020B0604020202020204" pitchFamily="34" charset="0"/>
              </a:rPr>
              <a:t>a funded system </a:t>
            </a:r>
            <a:r>
              <a:rPr lang="en-US" altLang="ja-JP" sz="1400" i="0" u="none" dirty="0" smtClean="0">
                <a:latin typeface="Arial" panose="020B0604020202020204" pitchFamily="34" charset="0"/>
                <a:cs typeface="Arial" panose="020B0604020202020204" pitchFamily="34" charset="0"/>
              </a:rPr>
              <a:t>would fail to </a:t>
            </a:r>
            <a:r>
              <a:rPr lang="en-US" altLang="ja-JP" sz="1400" dirty="0" smtClean="0">
                <a:latin typeface="Arial" panose="020B0604020202020204" pitchFamily="34" charset="0"/>
                <a:cs typeface="Arial" panose="020B0604020202020204" pitchFamily="34" charset="0"/>
              </a:rPr>
              <a:t>deliver higher replacement rates than a PAYGO system. </a:t>
            </a:r>
            <a:endParaRPr lang="en-US" altLang="ja-JP" sz="1400" i="0" u="none"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05320907"/>
              </p:ext>
            </p:extLst>
          </p:nvPr>
        </p:nvGraphicFramePr>
        <p:xfrm>
          <a:off x="3497539" y="1180569"/>
          <a:ext cx="5500723" cy="5214974"/>
        </p:xfrm>
        <a:graphic>
          <a:graphicData uri="http://schemas.openxmlformats.org/drawingml/2006/table">
            <a:tbl>
              <a:tblPr/>
              <a:tblGrid>
                <a:gridCol w="319161"/>
                <a:gridCol w="777874"/>
                <a:gridCol w="777874"/>
                <a:gridCol w="777874"/>
                <a:gridCol w="777874"/>
                <a:gridCol w="777874"/>
                <a:gridCol w="777874"/>
                <a:gridCol w="514318"/>
              </a:tblGrid>
              <a:tr h="857256">
                <a:tc gridSpan="8">
                  <a:txBody>
                    <a:bodyPr/>
                    <a:lstStyle/>
                    <a:p>
                      <a:pPr algn="l" fontAlgn="b"/>
                      <a:r>
                        <a:rPr lang="en-US" sz="1200" b="1" i="0" u="none" strike="noStrike" dirty="0">
                          <a:solidFill>
                            <a:schemeClr val="tx1"/>
                          </a:solidFill>
                          <a:latin typeface="Arial" panose="020B0604020202020204" pitchFamily="34" charset="0"/>
                          <a:cs typeface="Arial" panose="020B0604020202020204" pitchFamily="34" charset="0"/>
                        </a:rPr>
                        <a:t>Personal </a:t>
                      </a:r>
                      <a:r>
                        <a:rPr lang="en-US" sz="1200" b="1" i="0" u="none" strike="noStrike" dirty="0" smtClean="0">
                          <a:solidFill>
                            <a:schemeClr val="tx1"/>
                          </a:solidFill>
                          <a:latin typeface="Arial" panose="020B0604020202020204" pitchFamily="34" charset="0"/>
                          <a:cs typeface="Arial" panose="020B0604020202020204" pitchFamily="34" charset="0"/>
                        </a:rPr>
                        <a:t>Accounts </a:t>
                      </a:r>
                      <a:r>
                        <a:rPr lang="en-US" sz="1200" b="1" i="0" u="none" strike="noStrike" dirty="0">
                          <a:solidFill>
                            <a:schemeClr val="tx1"/>
                          </a:solidFill>
                          <a:latin typeface="Arial" panose="020B0604020202020204" pitchFamily="34" charset="0"/>
                          <a:cs typeface="Arial" panose="020B0604020202020204" pitchFamily="34" charset="0"/>
                        </a:rPr>
                        <a:t>Replacement Rates in 2050 </a:t>
                      </a:r>
                      <a:r>
                        <a:rPr lang="en-US" sz="1200" b="1" i="0" u="none" strike="noStrike" dirty="0" smtClean="0">
                          <a:solidFill>
                            <a:schemeClr val="tx1"/>
                          </a:solidFill>
                          <a:latin typeface="Arial" panose="020B0604020202020204" pitchFamily="34" charset="0"/>
                          <a:cs typeface="Arial" panose="020B0604020202020204" pitchFamily="34" charset="0"/>
                        </a:rPr>
                        <a:t>versus Affordable PAYGO </a:t>
                      </a:r>
                      <a:r>
                        <a:rPr lang="en-US" sz="1200" b="1" i="0" u="none" strike="noStrike" dirty="0">
                          <a:solidFill>
                            <a:schemeClr val="tx1"/>
                          </a:solidFill>
                          <a:latin typeface="Arial" panose="020B0604020202020204" pitchFamily="34" charset="0"/>
                          <a:cs typeface="Arial" panose="020B0604020202020204" pitchFamily="34" charset="0"/>
                        </a:rPr>
                        <a:t>Replacement </a:t>
                      </a:r>
                      <a:r>
                        <a:rPr lang="en-US" sz="1200" b="1" i="0" u="none" strike="noStrike" dirty="0" smtClean="0">
                          <a:solidFill>
                            <a:schemeClr val="tx1"/>
                          </a:solidFill>
                          <a:latin typeface="Arial" panose="020B0604020202020204" pitchFamily="34" charset="0"/>
                          <a:cs typeface="Arial" panose="020B0604020202020204" pitchFamily="34" charset="0"/>
                        </a:rPr>
                        <a:t>Rates, Assuming the </a:t>
                      </a:r>
                      <a:r>
                        <a:rPr lang="en-US" sz="1200" b="1" i="0" u="none" strike="noStrike" dirty="0">
                          <a:solidFill>
                            <a:schemeClr val="tx1"/>
                          </a:solidFill>
                          <a:latin typeface="Arial" panose="020B0604020202020204" pitchFamily="34" charset="0"/>
                          <a:cs typeface="Arial" panose="020B0604020202020204" pitchFamily="34" charset="0"/>
                        </a:rPr>
                        <a:t>Same </a:t>
                      </a:r>
                      <a:r>
                        <a:rPr lang="en-US" sz="1200" b="1" i="0" u="none" strike="noStrike" dirty="0" smtClean="0">
                          <a:solidFill>
                            <a:schemeClr val="tx1"/>
                          </a:solidFill>
                          <a:latin typeface="Arial" panose="020B0604020202020204" pitchFamily="34" charset="0"/>
                          <a:cs typeface="Arial" panose="020B0604020202020204" pitchFamily="34" charset="0"/>
                        </a:rPr>
                        <a:t>12.5 </a:t>
                      </a:r>
                      <a:r>
                        <a:rPr lang="en-US" sz="1200" b="1" i="0" u="none" strike="noStrike" dirty="0">
                          <a:solidFill>
                            <a:schemeClr val="tx1"/>
                          </a:solidFill>
                          <a:latin typeface="Arial" panose="020B0604020202020204" pitchFamily="34" charset="0"/>
                          <a:cs typeface="Arial" panose="020B0604020202020204" pitchFamily="34" charset="0"/>
                        </a:rPr>
                        <a:t>Percent Contribution Rate*</a:t>
                      </a:r>
                    </a:p>
                  </a:txBody>
                  <a:tcPr marL="10800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tc hMerge="1">
                  <a:txBody>
                    <a:bodyPr/>
                    <a:lstStyle/>
                    <a:p>
                      <a:pPr algn="l" fontAlgn="b"/>
                      <a:endParaRPr lang="en-US" sz="1250" b="1" i="0" u="none" strike="noStrike" dirty="0">
                        <a:latin typeface="Arial"/>
                      </a:endParaRPr>
                    </a:p>
                  </a:txBody>
                  <a:tcPr marL="0" marR="0" marT="0" marB="0" anchor="ctr">
                    <a:lnL>
                      <a:noFill/>
                    </a:lnL>
                    <a:lnR>
                      <a:noFill/>
                    </a:lnR>
                    <a:lnT>
                      <a:noFill/>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dirty="0">
                        <a:latin typeface="Arial"/>
                      </a:endParaRPr>
                    </a:p>
                  </a:txBody>
                  <a:tcPr marL="0" marR="0" marT="0" marB="0" anchor="b">
                    <a:lnL>
                      <a:noFill/>
                    </a:lnL>
                    <a:lnR>
                      <a:noFill/>
                    </a:lnR>
                    <a:lnT>
                      <a:noFill/>
                    </a:lnT>
                    <a:lnB>
                      <a:noFill/>
                    </a:lnB>
                  </a:tcPr>
                </a:tc>
              </a:tr>
              <a:tr h="309154">
                <a:tc>
                  <a:txBody>
                    <a:bodyPr/>
                    <a:lstStyle/>
                    <a:p>
                      <a:pPr algn="l" fontAlgn="b"/>
                      <a:endParaRPr lang="en-US" sz="1000" b="0" i="0" u="none" strike="noStrike" dirty="0">
                        <a:latin typeface="Arial"/>
                      </a:endParaRP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fontAlgn="b"/>
                      <a:endParaRPr lang="en-US" sz="1000" b="0" i="0" u="none" strike="noStrike" dirty="0">
                        <a:latin typeface="Arial"/>
                      </a:endParaRPr>
                    </a:p>
                  </a:txBody>
                  <a:tcPr marL="0" marR="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fontAlgn="b"/>
                      <a:r>
                        <a:rPr lang="en-US" sz="1200" b="1" i="0" u="none" strike="noStrike" dirty="0">
                          <a:solidFill>
                            <a:srgbClr val="000000"/>
                          </a:solidFill>
                          <a:latin typeface="Arial" panose="020B0604020202020204" pitchFamily="34" charset="0"/>
                          <a:cs typeface="Arial" panose="020B0604020202020204" pitchFamily="34" charset="0"/>
                        </a:rPr>
                        <a:t>Real Wage Growth Rate</a:t>
                      </a:r>
                    </a:p>
                  </a:txBody>
                  <a:tcPr marL="0" marR="0"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latin typeface="Aria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27338">
                <a:tc>
                  <a:txBody>
                    <a:bodyPr/>
                    <a:lstStyle/>
                    <a:p>
                      <a:pPr algn="l" fontAlgn="b"/>
                      <a:endParaRPr lang="en-US" sz="1000" b="0" i="0" u="none" strike="noStrike" dirty="0">
                        <a:latin typeface="Arial"/>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1250" b="1" i="0" u="none" strike="noStrike" dirty="0" smtClean="0">
                          <a:solidFill>
                            <a:schemeClr val="bg1"/>
                          </a:solidFill>
                          <a:latin typeface="Arial" panose="020B0604020202020204" pitchFamily="34" charset="0"/>
                          <a:cs typeface="Arial" panose="020B0604020202020204" pitchFamily="34" charset="0"/>
                        </a:rPr>
                        <a:t>FUNDED</a:t>
                      </a:r>
                      <a:r>
                        <a:rPr lang="en-US" sz="1250" b="0" i="0" u="none" strike="noStrike" dirty="0">
                          <a:solidFill>
                            <a:schemeClr val="bg1"/>
                          </a:solidFill>
                          <a:latin typeface="Arial" panose="020B0604020202020204" pitchFamily="34" charset="0"/>
                          <a:cs typeface="Arial" panose="020B0604020202020204" pitchFamily="34" charset="0"/>
                        </a:rPr>
                        <a:t> </a:t>
                      </a:r>
                      <a:endParaRPr lang="en-US" sz="14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ctr" fontAlgn="b"/>
                      <a:r>
                        <a:rPr lang="en-US" sz="1250" b="1" i="0" u="none" strike="noStrike" dirty="0" smtClean="0">
                          <a:solidFill>
                            <a:schemeClr val="bg1"/>
                          </a:solidFill>
                          <a:latin typeface="Arial" panose="020B0604020202020204" pitchFamily="34" charset="0"/>
                          <a:cs typeface="Arial" panose="020B0604020202020204" pitchFamily="34" charset="0"/>
                        </a:rPr>
                        <a:t>3.0%</a:t>
                      </a:r>
                      <a:endParaRPr lang="en-US" sz="125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ctr" fontAlgn="b"/>
                      <a:r>
                        <a:rPr lang="en-US" sz="1250" b="1" i="0" u="none" strike="noStrike" dirty="0">
                          <a:solidFill>
                            <a:schemeClr val="bg1"/>
                          </a:solidFill>
                          <a:latin typeface="Arial" panose="020B0604020202020204" pitchFamily="34" charset="0"/>
                          <a:cs typeface="Arial" panose="020B06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ctr" fontAlgn="b"/>
                      <a:r>
                        <a:rPr lang="en-US" sz="1250" b="1" i="0" u="none" strike="noStrike" dirty="0">
                          <a:solidFill>
                            <a:schemeClr val="bg1"/>
                          </a:solidFill>
                          <a:latin typeface="Arial" panose="020B0604020202020204" pitchFamily="34" charset="0"/>
                          <a:cs typeface="Arial" panose="020B0604020202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ctr" fontAlgn="b"/>
                      <a:r>
                        <a:rPr lang="en-US" sz="1250" b="1" i="0" u="none" strike="noStrike" dirty="0">
                          <a:solidFill>
                            <a:schemeClr val="bg1"/>
                          </a:solidFill>
                          <a:latin typeface="Arial" panose="020B0604020202020204" pitchFamily="34" charset="0"/>
                          <a:cs typeface="Arial" panose="020B0604020202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ctr" fontAlgn="b"/>
                      <a:r>
                        <a:rPr lang="en-US" sz="1250" b="1" i="0" u="none" strike="noStrike" dirty="0">
                          <a:solidFill>
                            <a:schemeClr val="bg1"/>
                          </a:solidFill>
                          <a:latin typeface="Arial" panose="020B06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295F71"/>
                    </a:solidFill>
                  </a:tcPr>
                </a:tc>
                <a:tc>
                  <a:txBody>
                    <a:bodyPr/>
                    <a:lstStyle/>
                    <a:p>
                      <a:pPr algn="l" fontAlgn="b"/>
                      <a:endParaRPr lang="en-US" sz="100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rowSpan="7">
                  <a:txBody>
                    <a:bodyPr/>
                    <a:lstStyle/>
                    <a:p>
                      <a:pPr algn="ctr" fontAlgn="ctr"/>
                      <a:r>
                        <a:rPr lang="en-US" sz="1200" b="1" i="0" u="none" strike="noStrike" dirty="0">
                          <a:solidFill>
                            <a:srgbClr val="000000"/>
                          </a:solidFill>
                          <a:latin typeface="Arial" panose="020B0604020202020204" pitchFamily="34" charset="0"/>
                          <a:cs typeface="Arial" panose="020B0604020202020204" pitchFamily="34" charset="0"/>
                        </a:rPr>
                        <a:t>Real Rate of Return</a:t>
                      </a:r>
                    </a:p>
                  </a:txBody>
                  <a:tcPr marL="0" marR="0" marT="0" marB="0" vert="vert27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3.0%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25%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solidFill>
                            <a:srgbClr val="FF0000"/>
                          </a:solidFill>
                          <a:latin typeface="Arial"/>
                        </a:rPr>
                        <a:t> </a:t>
                      </a:r>
                      <a:endParaRPr lang="en-US" sz="1000" b="0" i="0" u="none" strike="noStrike"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3.5%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29%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4.0%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34%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4.5%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40%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5.0%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46%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5.5%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54%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309154">
                <a:tc vMerge="1">
                  <a:txBody>
                    <a:bodyPr/>
                    <a:lstStyle/>
                    <a:p>
                      <a:endParaRPr lang="en-US"/>
                    </a:p>
                  </a:txBody>
                  <a:tcPr/>
                </a:tc>
                <a:tc>
                  <a:txBody>
                    <a:bodyPr/>
                    <a:lstStyle/>
                    <a:p>
                      <a:pPr marL="0" algn="ctr" rtl="0" eaLnBrk="1" fontAlgn="b" latinLnBrk="0" hangingPunct="1"/>
                      <a:r>
                        <a:rPr kumimoji="0" lang="en-US" sz="1250" b="1" i="0" u="none" strike="noStrike" kern="1200" dirty="0">
                          <a:solidFill>
                            <a:schemeClr val="bg1"/>
                          </a:solidFill>
                          <a:latin typeface="Arial" panose="020B0604020202020204" pitchFamily="34" charset="0"/>
                          <a:ea typeface="+mn-ea"/>
                          <a:cs typeface="Arial" panose="020B0604020202020204" pitchFamily="34" charset="0"/>
                        </a:rPr>
                        <a:t>6.0%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5F71"/>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64%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ctr" rtl="0" fontAlgn="ctr"/>
                      <a:r>
                        <a:rPr lang="en-US" altLang="ja-JP" sz="1100" b="0" i="0" u="none" strike="noStrike" dirty="0">
                          <a:solidFill>
                            <a:schemeClr val="tx1"/>
                          </a:solidFill>
                          <a:effectLst/>
                          <a:latin typeface="Arial" panose="020B0604020202020204" pitchFamily="34" charset="0"/>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E0"/>
                    </a:solidFill>
                  </a:tcPr>
                </a:tc>
                <a:tc>
                  <a:txBody>
                    <a:bodyPr/>
                    <a:lstStyle/>
                    <a:p>
                      <a:pPr algn="l" fontAlgn="b"/>
                      <a:r>
                        <a:rPr lang="en-US" sz="1000" b="0" i="0" u="none" strike="noStrike" dirty="0">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199826">
                <a:tc>
                  <a:txBody>
                    <a:bodyPr/>
                    <a:lstStyle/>
                    <a:p>
                      <a:pPr algn="ctr" fontAlgn="ctr"/>
                      <a:endParaRPr lang="en-US" sz="1400" b="1" i="0" u="none" strike="noStrike" dirty="0">
                        <a:latin typeface="Arial"/>
                      </a:endParaRPr>
                    </a:p>
                  </a:txBody>
                  <a:tcPr marL="0" marR="0" marT="0" marB="0" vert="vert270" anchor="ctr">
                    <a:lnL>
                      <a:noFill/>
                    </a:lnL>
                    <a:lnR>
                      <a:noFill/>
                    </a:lnR>
                    <a:lnT>
                      <a:noFill/>
                    </a:lnT>
                    <a:lnB>
                      <a:noFill/>
                    </a:lnB>
                    <a:solidFill>
                      <a:schemeClr val="bg1"/>
                    </a:solidFill>
                  </a:tcPr>
                </a:tc>
                <a:tc gridSpan="2">
                  <a:txBody>
                    <a:bodyPr/>
                    <a:lstStyle/>
                    <a:p>
                      <a:pPr algn="l" fontAlgn="b"/>
                      <a:r>
                        <a:rPr lang="en-US" sz="1400" b="1" i="0" u="none" strike="noStrike" dirty="0" smtClean="0">
                          <a:latin typeface="Arial" panose="020B0604020202020204" pitchFamily="34" charset="0"/>
                          <a:cs typeface="Arial" panose="020B0604020202020204" pitchFamily="34" charset="0"/>
                        </a:rPr>
                        <a:t> </a:t>
                      </a:r>
                      <a:endParaRPr lang="en-US" sz="1400" b="1" i="0" u="none" strike="noStrike" dirty="0">
                        <a:latin typeface="Arial" panose="020B0604020202020204" pitchFamily="34" charset="0"/>
                        <a:cs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US" sz="10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000" b="0" i="0" u="none" strike="noStrike" dirty="0">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000" b="0" i="0" u="none" strike="noStrike" dirty="0">
                        <a:latin typeface="Arial" panose="020B0604020202020204" pitchFamily="34" charset="0"/>
                        <a:cs typeface="Arial" panose="020B060402020202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000" b="0" i="0" u="none" strike="noStrike"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000" b="0" i="0" u="none" strike="noStrike" dirty="0">
                        <a:latin typeface="Arial"/>
                      </a:endParaRP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r>
              <a:tr h="303098">
                <a:tc>
                  <a:txBody>
                    <a:bodyPr/>
                    <a:lstStyle/>
                    <a:p>
                      <a:pPr algn="ctr" fontAlgn="ctr"/>
                      <a:endParaRPr lang="en-US" sz="900" b="1" i="0" u="none" strike="noStrike" dirty="0">
                        <a:latin typeface="Arial"/>
                      </a:endParaRPr>
                    </a:p>
                  </a:txBody>
                  <a:tcPr marL="0" marR="0" marT="0" marB="0" vert="vert27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1250" b="1" i="0" u="none" strike="noStrike" dirty="0">
                          <a:solidFill>
                            <a:schemeClr val="bg1"/>
                          </a:solidFill>
                          <a:latin typeface="Arial" panose="020B0604020202020204" pitchFamily="34" charset="0"/>
                          <a:cs typeface="Arial" panose="020B0604020202020204" pitchFamily="34" charset="0"/>
                        </a:rPr>
                        <a:t> </a:t>
                      </a:r>
                      <a:r>
                        <a:rPr lang="en-US" sz="1250" b="1" i="0" u="none" strike="noStrike" dirty="0" smtClean="0">
                          <a:solidFill>
                            <a:schemeClr val="bg1"/>
                          </a:solidFill>
                          <a:latin typeface="Arial" panose="020B0604020202020204" pitchFamily="34" charset="0"/>
                          <a:cs typeface="Arial" panose="020B0604020202020204" pitchFamily="34" charset="0"/>
                        </a:rPr>
                        <a:t>PAYGO</a:t>
                      </a:r>
                      <a:endParaRPr lang="en-US" sz="1250" b="1" i="0" u="none" strike="noStrike"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ja-JP" sz="1100" b="0" i="0" u="none" strike="noStrike" dirty="0">
                          <a:solidFill>
                            <a:schemeClr val="bg1"/>
                          </a:solidFill>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ja-JP" sz="1100" b="0" i="0" u="none" strike="noStrike" dirty="0">
                          <a:solidFill>
                            <a:schemeClr val="bg1"/>
                          </a:solidFill>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ja-JP" sz="1100" b="0" i="0" u="none" strike="noStrike" dirty="0">
                          <a:solidFill>
                            <a:schemeClr val="bg1"/>
                          </a:solidFill>
                          <a:effectLst/>
                          <a:latin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ja-JP" sz="1100" b="0" i="0" u="none" strike="noStrike" dirty="0">
                          <a:solidFill>
                            <a:schemeClr val="bg1"/>
                          </a:solidFill>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en-US" altLang="ja-JP" sz="1100" b="0" i="0" u="none" strike="noStrike" dirty="0">
                          <a:solidFill>
                            <a:schemeClr val="bg1"/>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US" sz="1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r h="1040690">
                <a:tc>
                  <a:txBody>
                    <a:bodyPr/>
                    <a:lstStyle/>
                    <a:p>
                      <a:pPr>
                        <a:buNone/>
                        <a:defRPr sz="1000"/>
                      </a:pPr>
                      <a:endParaRPr lang="en-US" sz="900" b="0" i="0" u="none" strike="noStrike" dirty="0">
                        <a:solidFill>
                          <a:schemeClr val="tx1"/>
                        </a:solidFill>
                        <a:latin typeface="+mj-lt"/>
                      </a:endParaRPr>
                    </a:p>
                  </a:txBody>
                  <a:tcPr marL="0" marR="0" marT="0" marB="0" anchor="ctr">
                    <a:lnL>
                      <a:noFill/>
                    </a:lnL>
                    <a:lnR w="12700" cap="flat" cmpd="sng" algn="ctr">
                      <a:noFill/>
                      <a:prstDash val="solid"/>
                      <a:round/>
                      <a:headEnd type="none" w="med" len="med"/>
                      <a:tailEnd type="none" w="med" len="med"/>
                    </a:lnR>
                    <a:lnT>
                      <a:noFill/>
                    </a:lnT>
                    <a:lnB>
                      <a:noFill/>
                    </a:lnB>
                    <a:solidFill>
                      <a:schemeClr val="bg1"/>
                    </a:solidFill>
                  </a:tcPr>
                </a:tc>
                <a:tc gridSpan="6">
                  <a:txBody>
                    <a:bodyPr/>
                    <a:lstStyle/>
                    <a:p>
                      <a:pPr>
                        <a:buNone/>
                        <a:defRPr sz="1000"/>
                      </a:pPr>
                      <a:endParaRPr lang="en-US" sz="900" b="0" dirty="0" smtClean="0">
                        <a:solidFill>
                          <a:srgbClr val="000000"/>
                        </a:solidFill>
                        <a:latin typeface="+mn-lt"/>
                        <a:cs typeface="Arial"/>
                      </a:endParaRPr>
                    </a:p>
                    <a:p>
                      <a:pPr>
                        <a:buNone/>
                        <a:defRPr sz="1000"/>
                      </a:pPr>
                      <a:r>
                        <a:rPr lang="en-US" sz="1000" b="0" kern="1200" dirty="0" smtClean="0">
                          <a:solidFill>
                            <a:srgbClr val="000000"/>
                          </a:solidFill>
                          <a:latin typeface="Arial" panose="020B0604020202020204" pitchFamily="34" charset="0"/>
                          <a:ea typeface="+mn-ea"/>
                          <a:cs typeface="Arial" panose="020B0604020202020204" pitchFamily="34" charset="0"/>
                        </a:rPr>
                        <a:t>*Personal accounts projections assume a 40-year career, retirement at age 65, and administrative fees equal to 0.5 percent of assets.  PAYGO projections assume retirement at age 65 and price indexation</a:t>
                      </a:r>
                      <a:r>
                        <a:rPr lang="en-US" sz="1000" b="0" kern="1200" baseline="0" dirty="0" smtClean="0">
                          <a:solidFill>
                            <a:srgbClr val="000000"/>
                          </a:solidFill>
                          <a:latin typeface="Arial" panose="020B0604020202020204" pitchFamily="34" charset="0"/>
                          <a:ea typeface="+mn-ea"/>
                          <a:cs typeface="Arial" panose="020B0604020202020204" pitchFamily="34" charset="0"/>
                        </a:rPr>
                        <a:t> of current benefits</a:t>
                      </a:r>
                      <a:r>
                        <a:rPr lang="en-US" sz="1000" b="0" kern="1200" dirty="0" smtClean="0">
                          <a:solidFill>
                            <a:srgbClr val="000000"/>
                          </a:solidFill>
                          <a:latin typeface="Arial" panose="020B0604020202020204" pitchFamily="34" charset="0"/>
                          <a:ea typeface="+mn-ea"/>
                          <a:cs typeface="Arial" panose="020B0604020202020204" pitchFamily="34" charset="0"/>
                        </a:rPr>
                        <a:t>.</a:t>
                      </a:r>
                    </a:p>
                    <a:p>
                      <a:pPr>
                        <a:buNone/>
                        <a:defRPr sz="1000"/>
                      </a:pPr>
                      <a:endParaRPr lang="en-US" sz="1000" b="0" kern="1200" dirty="0" smtClean="0">
                        <a:solidFill>
                          <a:srgbClr val="000000"/>
                        </a:solidFill>
                        <a:latin typeface="Arial" panose="020B0604020202020204" pitchFamily="34" charset="0"/>
                        <a:ea typeface="+mn-ea"/>
                        <a:cs typeface="Arial" panose="020B0604020202020204" pitchFamily="34" charset="0"/>
                      </a:endParaRPr>
                    </a:p>
                    <a:p>
                      <a:pPr>
                        <a:buNone/>
                        <a:defRPr sz="1000"/>
                      </a:pPr>
                      <a:r>
                        <a:rPr lang="en-US" sz="1000" b="0" kern="1200" dirty="0" smtClean="0">
                          <a:solidFill>
                            <a:srgbClr val="000000"/>
                          </a:solidFill>
                          <a:latin typeface="Arial" panose="020B0604020202020204" pitchFamily="34" charset="0"/>
                          <a:ea typeface="+mn-ea"/>
                          <a:cs typeface="Arial" panose="020B0604020202020204" pitchFamily="34" charset="0"/>
                        </a:rPr>
                        <a:t>Source:</a:t>
                      </a:r>
                      <a:r>
                        <a:rPr lang="en-US" sz="1000" b="0" kern="1200" baseline="0" dirty="0" smtClean="0">
                          <a:solidFill>
                            <a:srgbClr val="000000"/>
                          </a:solidFill>
                          <a:latin typeface="Arial" panose="020B0604020202020204" pitchFamily="34" charset="0"/>
                          <a:ea typeface="+mn-ea"/>
                          <a:cs typeface="Arial" panose="020B0604020202020204" pitchFamily="34" charset="0"/>
                        </a:rPr>
                        <a:t> GAI </a:t>
                      </a:r>
                      <a:r>
                        <a:rPr lang="en-US" sz="1000" b="0" kern="1200" dirty="0" smtClean="0">
                          <a:solidFill>
                            <a:srgbClr val="000000"/>
                          </a:solidFill>
                          <a:latin typeface="Arial" panose="020B0604020202020204" pitchFamily="34" charset="0"/>
                          <a:ea typeface="+mn-ea"/>
                          <a:cs typeface="Arial" panose="020B0604020202020204" pitchFamily="34" charset="0"/>
                        </a:rPr>
                        <a:t>calculations</a:t>
                      </a:r>
                      <a:endParaRPr lang="en-US" sz="1000" b="0" i="0" u="none" strike="noStrike" kern="1200" dirty="0" smtClean="0">
                        <a:solidFill>
                          <a:srgbClr val="000000"/>
                        </a:solidFill>
                        <a:latin typeface="Arial" panose="020B0604020202020204" pitchFamily="34" charset="0"/>
                        <a:ea typeface="+mn-ea"/>
                        <a:cs typeface="Arial" panose="020B0604020202020204" pitchFamily="34" charset="0"/>
                      </a:endParaRPr>
                    </a:p>
                    <a:p>
                      <a:pPr>
                        <a:buNone/>
                        <a:defRPr sz="1000"/>
                      </a:pPr>
                      <a:endParaRPr lang="en-US" sz="900" b="0" i="0" u="none" strike="noStrike" dirty="0">
                        <a:solidFill>
                          <a:srgbClr val="000000"/>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ctr" fontAlgn="b"/>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buNone/>
                        <a:defRPr sz="1000"/>
                      </a:pPr>
                      <a:endParaRPr lang="en-US" sz="900" b="0" i="0" u="none" strike="noStrike" dirty="0">
                        <a:solidFill>
                          <a:srgbClr val="000000"/>
                        </a:solidFill>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bg1"/>
                    </a:solidFill>
                  </a:tcPr>
                </a:tc>
              </a:tr>
            </a:tbl>
          </a:graphicData>
        </a:graphic>
      </p:graphicFrame>
      <p:sp>
        <p:nvSpPr>
          <p:cNvPr id="8" name="Text Box 17"/>
          <p:cNvSpPr txBox="1">
            <a:spLocks noChangeArrowheads="1"/>
          </p:cNvSpPr>
          <p:nvPr/>
        </p:nvSpPr>
        <p:spPr bwMode="auto">
          <a:xfrm>
            <a:off x="8715404" y="2714620"/>
            <a:ext cx="285752" cy="2143140"/>
          </a:xfrm>
          <a:prstGeom prst="rect">
            <a:avLst/>
          </a:prstGeom>
          <a:noFill/>
          <a:ln w="9525">
            <a:noFill/>
            <a:miter lim="800000"/>
            <a:headEnd/>
            <a:tailEnd/>
          </a:ln>
        </p:spPr>
        <p:txBody>
          <a:bodyPr vert="vert270" lIns="45720" rIns="4572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90000"/>
              </a:lnSpc>
              <a:buFont typeface="Wingdings" pitchFamily="2" charset="2"/>
              <a:buNone/>
              <a:defRPr sz="1000"/>
            </a:pPr>
            <a:r>
              <a:rPr lang="en-US" sz="1200" i="0" u="none" dirty="0">
                <a:solidFill>
                  <a:srgbClr val="C00000"/>
                </a:solidFill>
                <a:latin typeface="Calibri" panose="020F0502020204030204" pitchFamily="34" charset="0"/>
                <a:cs typeface="Arial"/>
              </a:rPr>
              <a:t>Outperforms PAYGO</a:t>
            </a:r>
          </a:p>
          <a:p>
            <a:pPr algn="ctr" eaLnBrk="0" hangingPunct="0">
              <a:lnSpc>
                <a:spcPct val="90000"/>
              </a:lnSpc>
              <a:buFont typeface="Wingdings" pitchFamily="2" charset="2"/>
              <a:buChar char="q"/>
              <a:defRPr sz="1000"/>
            </a:pPr>
            <a:endParaRPr lang="en-US" sz="750" b="0" dirty="0">
              <a:solidFill>
                <a:srgbClr val="DDBD70"/>
              </a:solidFill>
              <a:cs typeface="Arial"/>
            </a:endParaRPr>
          </a:p>
        </p:txBody>
      </p:sp>
      <p:sp>
        <p:nvSpPr>
          <p:cNvPr id="27653" name="AutoShape 18"/>
          <p:cNvSpPr>
            <a:spLocks/>
          </p:cNvSpPr>
          <p:nvPr/>
        </p:nvSpPr>
        <p:spPr bwMode="auto">
          <a:xfrm>
            <a:off x="8501063" y="2714625"/>
            <a:ext cx="136525" cy="2057400"/>
          </a:xfrm>
          <a:prstGeom prst="rightBrace">
            <a:avLst>
              <a:gd name="adj1" fmla="val 104163"/>
              <a:gd name="adj2" fmla="val 50000"/>
            </a:avLst>
          </a:prstGeom>
          <a:noFill/>
          <a:ln w="22225">
            <a:solidFill>
              <a:srgbClr val="C00000"/>
            </a:solidFill>
            <a:round/>
            <a:headEnd/>
            <a:tailEnd/>
          </a:ln>
        </p:spPr>
        <p:txBody>
          <a:bodyPr/>
          <a:lstStyle/>
          <a:p>
            <a:pPr algn="ctr" eaLnBrk="0" hangingPunct="0">
              <a:lnSpc>
                <a:spcPct val="90000"/>
              </a:lnSpc>
              <a:buFont typeface="Wingdings" pitchFamily="2" charset="2"/>
              <a:buChar char="q"/>
            </a:pPr>
            <a:endParaRPr lang="en-US" dirty="0">
              <a:solidFill>
                <a:srgbClr val="DDBD70"/>
              </a:solidFill>
            </a:endParaRPr>
          </a:p>
        </p:txBody>
      </p:sp>
      <p:sp>
        <p:nvSpPr>
          <p:cNvPr id="9" name="Text Box 2"/>
          <p:cNvSpPr txBox="1">
            <a:spLocks noChangeArrowheads="1"/>
          </p:cNvSpPr>
          <p:nvPr/>
        </p:nvSpPr>
        <p:spPr bwMode="auto">
          <a:xfrm>
            <a:off x="3398293" y="152400"/>
            <a:ext cx="5459987" cy="769441"/>
          </a:xfrm>
          <a:prstGeom prst="rect">
            <a:avLst/>
          </a:prstGeom>
          <a:noFill/>
          <a:ln w="76200" algn="ctr">
            <a:noFill/>
            <a:miter lim="800000"/>
            <a:headEnd/>
            <a:tailEnd/>
          </a:ln>
          <a:effectLst/>
        </p:spPr>
        <p:txBody>
          <a:bodyPr wrap="square" lIns="72000" rIns="72000">
            <a:spAutoFit/>
          </a:bodyPr>
          <a:lstStyle/>
          <a:p>
            <a:pPr algn="ctr" eaLnBrk="0" hangingPunct="0">
              <a:spcBef>
                <a:spcPct val="50000"/>
              </a:spcBef>
              <a:defRPr/>
            </a:pPr>
            <a:r>
              <a:rPr lang="en-US" altLang="ja-JP" sz="2400" b="1" dirty="0" smtClean="0">
                <a:solidFill>
                  <a:srgbClr val="295F71"/>
                </a:solidFill>
                <a:latin typeface="Verdana" pitchFamily="34" charset="0"/>
                <a:ea typeface="MS PGothic" pitchFamily="34" charset="-128"/>
              </a:rPr>
              <a:t>SOUTH KOREA</a:t>
            </a:r>
            <a:r>
              <a:rPr lang="en-US" altLang="ja-JP" sz="2400" b="1" i="0" u="none" dirty="0" smtClean="0">
                <a:solidFill>
                  <a:srgbClr val="295F71"/>
                </a:solidFill>
                <a:latin typeface="Verdana" pitchFamily="34" charset="0"/>
                <a:ea typeface="MS PGothic" pitchFamily="34" charset="-128"/>
                <a:cs typeface="+mn-cs"/>
              </a:rPr>
              <a:t>:</a:t>
            </a:r>
            <a:r>
              <a:rPr lang="en-US" altLang="ja-JP" sz="2000" b="1" i="0" u="none" dirty="0" smtClean="0">
                <a:solidFill>
                  <a:srgbClr val="295F71"/>
                </a:solidFill>
                <a:latin typeface="Verdana" pitchFamily="34" charset="0"/>
                <a:ea typeface="MS PGothic" pitchFamily="34" charset="-128"/>
                <a:cs typeface="+mn-cs"/>
              </a:rPr>
              <a:t> Stylized Replacement </a:t>
            </a:r>
            <a:r>
              <a:rPr lang="en-US" altLang="ja-JP" sz="2000" b="1" i="0" u="none" dirty="0">
                <a:solidFill>
                  <a:srgbClr val="295F71"/>
                </a:solidFill>
                <a:latin typeface="Verdana" pitchFamily="34" charset="0"/>
                <a:ea typeface="MS PGothic" pitchFamily="34" charset="-128"/>
                <a:cs typeface="+mn-cs"/>
              </a:rPr>
              <a:t>Rate </a:t>
            </a:r>
            <a:r>
              <a:rPr lang="en-US" altLang="ja-JP" sz="2000" b="1" i="0" u="none" dirty="0" smtClean="0">
                <a:solidFill>
                  <a:srgbClr val="295F71"/>
                </a:solidFill>
                <a:latin typeface="Verdana" pitchFamily="34" charset="0"/>
                <a:ea typeface="MS PGothic" pitchFamily="34" charset="-128"/>
                <a:cs typeface="+mn-cs"/>
              </a:rPr>
              <a:t>Projections</a:t>
            </a:r>
            <a:endParaRPr lang="en-US" altLang="ja-JP" sz="2000" b="1" i="0" u="none" spc="-60" dirty="0">
              <a:solidFill>
                <a:srgbClr val="295F71"/>
              </a:solidFill>
              <a:latin typeface="Verdana" pitchFamily="34" charset="0"/>
              <a:ea typeface="MS PGothic" pitchFamily="34" charset="-128"/>
              <a:cs typeface="+mn-cs"/>
            </a:endParaRPr>
          </a:p>
        </p:txBody>
      </p:sp>
      <p:pic>
        <p:nvPicPr>
          <p:cNvPr id="11" name="Picture 7" descr="cid:7B67230C-8A68-492D-9617-C873AEC2A1C7@cable.rcn.com"/>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30277" y="6419538"/>
            <a:ext cx="1611487" cy="354339"/>
          </a:xfrm>
          <a:prstGeom prst="rect">
            <a:avLst/>
          </a:prstGeom>
          <a:noFill/>
          <a:ln>
            <a:noFill/>
          </a:ln>
        </p:spPr>
      </p:pic>
      <p:sp>
        <p:nvSpPr>
          <p:cNvPr id="12" name="スライド番号プレースホルダー 7"/>
          <p:cNvSpPr>
            <a:spLocks noGrp="1"/>
          </p:cNvSpPr>
          <p:nvPr>
            <p:ph type="sldNum" sz="quarter" idx="12"/>
          </p:nvPr>
        </p:nvSpPr>
        <p:spPr>
          <a:xfrm>
            <a:off x="6924173" y="6408752"/>
            <a:ext cx="2028758" cy="365125"/>
          </a:xfrm>
        </p:spPr>
        <p:txBody>
          <a:bodyPr/>
          <a:lstStyle/>
          <a:p>
            <a:fld id="{5E123BC8-74B9-40F1-B604-AF1F720188CF}" type="slidenum">
              <a:rPr kumimoji="1" lang="ja-JP" altLang="en-US" sz="1300" smtClean="0">
                <a:solidFill>
                  <a:schemeClr val="tx1"/>
                </a:solidFill>
                <a:latin typeface="Arial" panose="020B0604020202020204" pitchFamily="34" charset="0"/>
                <a:cs typeface="Arial" panose="020B0604020202020204" pitchFamily="34" charset="0"/>
              </a:rPr>
              <a:t>9</a:t>
            </a:fld>
            <a:endParaRPr kumimoji="1" lang="ja-JP" altLang="en-US" sz="1300"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130277" y="349942"/>
            <a:ext cx="2210937" cy="369332"/>
          </a:xfrm>
          <a:prstGeom prst="rect">
            <a:avLst/>
          </a:prstGeom>
          <a:solidFill>
            <a:srgbClr val="C00000"/>
          </a:solidFill>
        </p:spPr>
        <p:txBody>
          <a:bodyPr wrap="square" rtlCol="0">
            <a:spAutoFit/>
          </a:bodyPr>
          <a:lstStyle/>
          <a:p>
            <a:r>
              <a:rPr lang="en-US" b="1" dirty="0" smtClean="0">
                <a:solidFill>
                  <a:schemeClr val="bg1"/>
                </a:solidFill>
              </a:rPr>
              <a:t>Income Replacement</a:t>
            </a:r>
            <a:endParaRPr lang="en-US" b="1" dirty="0">
              <a:solidFill>
                <a:schemeClr val="bg1"/>
              </a:solidFill>
            </a:endParaRPr>
          </a:p>
        </p:txBody>
      </p:sp>
    </p:spTree>
    <p:extLst>
      <p:ext uri="{BB962C8B-B14F-4D97-AF65-F5344CB8AC3E}">
        <p14:creationId xmlns:p14="http://schemas.microsoft.com/office/powerpoint/2010/main" val="3093691624"/>
      </p:ext>
    </p:extLst>
  </p:cSld>
  <p:clrMapOvr>
    <a:masterClrMapping/>
  </p:clrMapOvr>
  <p:transition spd="slow"/>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2672</TotalTime>
  <Words>2575</Words>
  <Application>Microsoft Office PowerPoint</Application>
  <PresentationFormat>On-screen Show (4:3)</PresentationFormat>
  <Paragraphs>597</Paragraphs>
  <Slides>20</Slides>
  <Notes>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MS PGothic</vt:lpstr>
      <vt:lpstr>MS PGothic</vt:lpstr>
      <vt:lpstr>Arial</vt:lpstr>
      <vt:lpstr>Book Antiqua</vt:lpstr>
      <vt:lpstr>Calibri</vt:lpstr>
      <vt:lpstr>Calibri Light</vt:lpstr>
      <vt:lpstr>Cambria</vt:lpstr>
      <vt:lpstr>HG明朝B</vt:lpstr>
      <vt:lpstr>Lucida Sans</vt:lpstr>
      <vt:lpstr>Verdana</vt:lpstr>
      <vt:lpstr>Wingdings</vt:lpstr>
      <vt:lpstr>Wingdings 2</vt:lpstr>
      <vt:lpstr>Wingdings 3</vt:lpstr>
      <vt:lpstr>Office テーマ</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中嶋圭介</dc:creator>
  <cp:lastModifiedBy>Richard Jackson</cp:lastModifiedBy>
  <cp:revision>106</cp:revision>
  <dcterms:created xsi:type="dcterms:W3CDTF">2015-08-05T08:25:14Z</dcterms:created>
  <dcterms:modified xsi:type="dcterms:W3CDTF">2016-05-16T21:24:54Z</dcterms:modified>
</cp:coreProperties>
</file>